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2" r:id="rId7"/>
    <p:sldId id="263" r:id="rId8"/>
    <p:sldId id="265" r:id="rId9"/>
    <p:sldId id="294" r:id="rId10"/>
    <p:sldId id="267" r:id="rId11"/>
    <p:sldId id="281" r:id="rId12"/>
    <p:sldId id="288" r:id="rId13"/>
    <p:sldId id="293" r:id="rId14"/>
    <p:sldId id="271" r:id="rId15"/>
    <p:sldId id="280" r:id="rId16"/>
    <p:sldId id="272" r:id="rId17"/>
    <p:sldId id="275" r:id="rId18"/>
    <p:sldId id="292" r:id="rId19"/>
    <p:sldId id="289" r:id="rId20"/>
    <p:sldId id="290" r:id="rId21"/>
    <p:sldId id="291" r:id="rId22"/>
    <p:sldId id="273" r:id="rId23"/>
    <p:sldId id="274" r:id="rId24"/>
    <p:sldId id="279" r:id="rId25"/>
    <p:sldId id="278" r:id="rId26"/>
    <p:sldId id="268" r:id="rId27"/>
    <p:sldId id="269" r:id="rId28"/>
    <p:sldId id="270" r:id="rId29"/>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gqhV44UAp4Ud1TSbNnAwaki9Zi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69" d="100"/>
          <a:sy n="69" d="100"/>
        </p:scale>
        <p:origin x="84" y="16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8654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54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3199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7012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609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3743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390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637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8034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066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6244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841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9106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2325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449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d231bbb7a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d231bbb7a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145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Only" type="obj">
  <p:cSld name="OBJECT">
    <p:bg>
      <p:bgPr>
        <a:solidFill>
          <a:schemeClr val="lt1"/>
        </a:solidFill>
        <a:effectLst/>
      </p:bgPr>
    </p:bg>
    <p:spTree>
      <p:nvGrpSpPr>
        <p:cNvPr id="1" name="Shape 11"/>
        <p:cNvGrpSpPr/>
        <p:nvPr/>
      </p:nvGrpSpPr>
      <p:grpSpPr>
        <a:xfrm>
          <a:off x="0" y="0"/>
          <a:ext cx="0" cy="0"/>
          <a:chOff x="0" y="0"/>
          <a:chExt cx="0" cy="0"/>
        </a:xfrm>
      </p:grpSpPr>
      <p:pic>
        <p:nvPicPr>
          <p:cNvPr id="12" name="Google Shape;12;p16"/>
          <p:cNvPicPr preferRelativeResize="0"/>
          <p:nvPr/>
        </p:nvPicPr>
        <p:blipFill rotWithShape="1">
          <a:blip r:embed="rId2">
            <a:alphaModFix/>
          </a:blip>
          <a:srcRect/>
          <a:stretch/>
        </p:blipFill>
        <p:spPr>
          <a:xfrm>
            <a:off x="0" y="0"/>
            <a:ext cx="12191999" cy="6857997"/>
          </a:xfrm>
          <a:prstGeom prst="rect">
            <a:avLst/>
          </a:prstGeom>
          <a:noFill/>
          <a:ln>
            <a:noFill/>
          </a:ln>
        </p:spPr>
      </p:pic>
      <p:sp>
        <p:nvSpPr>
          <p:cNvPr id="13" name="Google Shape;13;p16"/>
          <p:cNvSpPr txBox="1">
            <a:spLocks noGrp="1"/>
          </p:cNvSpPr>
          <p:nvPr>
            <p:ph type="title"/>
          </p:nvPr>
        </p:nvSpPr>
        <p:spPr>
          <a:xfrm>
            <a:off x="3356609" y="664464"/>
            <a:ext cx="5478780" cy="22205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7200" b="0"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3356609" y="664464"/>
            <a:ext cx="5478780" cy="22205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7200" b="0"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7"/>
          <p:cNvSpPr txBox="1">
            <a:spLocks noGrp="1"/>
          </p:cNvSpPr>
          <p:nvPr>
            <p:ph type="body" idx="1"/>
          </p:nvPr>
        </p:nvSpPr>
        <p:spPr>
          <a:xfrm>
            <a:off x="451104" y="1690877"/>
            <a:ext cx="11289791" cy="173291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 name="Google Shape;20;p1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b="0" i="0" u="none" strike="noStrike" cap="none">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
        <p:cNvGrpSpPr/>
        <p:nvPr/>
      </p:nvGrpSpPr>
      <p:grpSpPr>
        <a:xfrm>
          <a:off x="0" y="0"/>
          <a:ext cx="0" cy="0"/>
          <a:chOff x="0" y="0"/>
          <a:chExt cx="0" cy="0"/>
        </a:xfrm>
      </p:grpSpPr>
      <p:sp>
        <p:nvSpPr>
          <p:cNvPr id="24" name="Google Shape;24;p1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19"/>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3356609" y="664464"/>
            <a:ext cx="5478780" cy="22205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7200" b="0"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20"/>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2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‹Nº›</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3356609" y="664464"/>
            <a:ext cx="5478780" cy="222059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72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451104" y="1690877"/>
            <a:ext cx="11289791" cy="173291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10.jp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5.png"/><Relationship Id="rId4" Type="http://schemas.openxmlformats.org/officeDocument/2006/relationships/image" Target="../media/image10.jp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10.jp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image" Target="../media/image10.jp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pn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png"/><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3" Type="http://schemas.openxmlformats.org/officeDocument/2006/relationships/hyperlink" Target="https://soysena-my.sharepoint.com/:f:/g/personal/ejgil24_soy_sena_edu_co/EoBlwhjNAaVHsZXMwZ4KAF4B-XPhJbhZnF4ou_2FMZRScg?e=qG2o03"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txBox="1">
            <a:spLocks noGrp="1"/>
          </p:cNvSpPr>
          <p:nvPr>
            <p:ph type="title"/>
          </p:nvPr>
        </p:nvSpPr>
        <p:spPr>
          <a:xfrm>
            <a:off x="1074165" y="2551684"/>
            <a:ext cx="5354343" cy="179792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s-CO" sz="5800" b="1" dirty="0">
                <a:solidFill>
                  <a:srgbClr val="404040"/>
                </a:solidFill>
                <a:latin typeface="Trebuchet MS"/>
                <a:ea typeface="Trebuchet MS"/>
                <a:cs typeface="Trebuchet MS"/>
                <a:sym typeface="Trebuchet MS"/>
              </a:rPr>
              <a:t>TECH ELECTRONICS</a:t>
            </a:r>
            <a:endParaRPr sz="5800" dirty="0">
              <a:latin typeface="Trebuchet MS"/>
              <a:ea typeface="Trebuchet MS"/>
              <a:cs typeface="Trebuchet MS"/>
              <a:sym typeface="Trebuchet MS"/>
            </a:endParaRPr>
          </a:p>
        </p:txBody>
      </p:sp>
      <p:sp>
        <p:nvSpPr>
          <p:cNvPr id="45" name="Google Shape;45;p1"/>
          <p:cNvSpPr txBox="1"/>
          <p:nvPr/>
        </p:nvSpPr>
        <p:spPr>
          <a:xfrm>
            <a:off x="7564292" y="2592592"/>
            <a:ext cx="2487036" cy="807913"/>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9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20"/>
              </a:spcBef>
              <a:spcAft>
                <a:spcPts val="0"/>
              </a:spcAft>
              <a:buNone/>
            </a:pPr>
            <a:endParaRPr sz="1750" b="0" i="0" u="none" strike="noStrike" cap="none" dirty="0">
              <a:solidFill>
                <a:schemeClr val="dk1"/>
              </a:solidFill>
              <a:latin typeface="Times New Roman"/>
              <a:ea typeface="Times New Roman"/>
              <a:cs typeface="Times New Roman"/>
              <a:sym typeface="Times New Roman"/>
            </a:endParaRPr>
          </a:p>
          <a:p>
            <a:pPr marL="353695" marR="0" lvl="0" indent="0" algn="l" rtl="0">
              <a:lnSpc>
                <a:spcPct val="100000"/>
              </a:lnSpc>
              <a:spcBef>
                <a:spcPts val="0"/>
              </a:spcBef>
              <a:spcAft>
                <a:spcPts val="0"/>
              </a:spcAft>
              <a:buNone/>
            </a:pPr>
            <a:r>
              <a:rPr lang="es-CO" sz="1600" b="0" i="0" u="none" strike="noStrike" cap="none" dirty="0">
                <a:solidFill>
                  <a:schemeClr val="dk1"/>
                </a:solidFill>
                <a:latin typeface="Trebuchet MS"/>
                <a:ea typeface="Trebuchet MS"/>
                <a:cs typeface="Trebuchet MS"/>
                <a:sym typeface="Trebuchet MS"/>
              </a:rPr>
              <a:t>Logo Sistema</a:t>
            </a:r>
            <a:endParaRPr sz="1600" b="0" i="0" u="none" strike="noStrike" cap="none" dirty="0">
              <a:solidFill>
                <a:schemeClr val="dk1"/>
              </a:solidFill>
              <a:latin typeface="Trebuchet MS"/>
              <a:ea typeface="Trebuchet MS"/>
              <a:cs typeface="Trebuchet MS"/>
              <a:sym typeface="Trebuchet MS"/>
            </a:endParaRPr>
          </a:p>
        </p:txBody>
      </p:sp>
      <p:sp>
        <p:nvSpPr>
          <p:cNvPr id="46" name="Google Shape;46;p1"/>
          <p:cNvSpPr txBox="1"/>
          <p:nvPr/>
        </p:nvSpPr>
        <p:spPr>
          <a:xfrm>
            <a:off x="7426619" y="3433308"/>
            <a:ext cx="2222927" cy="807913"/>
          </a:xfrm>
          <a:prstGeom prst="rect">
            <a:avLst/>
          </a:prstGeom>
          <a:noFill/>
          <a:ln w="9525" cap="flat"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9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20"/>
              </a:spcBef>
              <a:spcAft>
                <a:spcPts val="0"/>
              </a:spcAft>
              <a:buNone/>
            </a:pPr>
            <a:endParaRPr sz="1750" b="0" i="0" u="none" strike="noStrike" cap="none" dirty="0">
              <a:solidFill>
                <a:schemeClr val="dk1"/>
              </a:solidFill>
              <a:latin typeface="Times New Roman"/>
              <a:ea typeface="Times New Roman"/>
              <a:cs typeface="Times New Roman"/>
              <a:sym typeface="Times New Roman"/>
            </a:endParaRPr>
          </a:p>
          <a:p>
            <a:pPr marL="316230" marR="0" lvl="0" indent="0" algn="l" rtl="0">
              <a:lnSpc>
                <a:spcPct val="100000"/>
              </a:lnSpc>
              <a:spcBef>
                <a:spcPts val="0"/>
              </a:spcBef>
              <a:spcAft>
                <a:spcPts val="0"/>
              </a:spcAft>
              <a:buNone/>
            </a:pPr>
            <a:r>
              <a:rPr lang="es-CO" sz="1600" b="0" i="0" u="none" strike="noStrike" cap="none" dirty="0">
                <a:solidFill>
                  <a:schemeClr val="dk1"/>
                </a:solidFill>
                <a:latin typeface="Trebuchet MS"/>
                <a:ea typeface="Trebuchet MS"/>
                <a:cs typeface="Trebuchet MS"/>
                <a:sym typeface="Trebuchet MS"/>
              </a:rPr>
              <a:t>Logo Empresa</a:t>
            </a:r>
            <a:endParaRPr sz="1600" b="0" i="0" u="none" strike="noStrike" cap="none" dirty="0">
              <a:solidFill>
                <a:schemeClr val="dk1"/>
              </a:solidFill>
              <a:latin typeface="Trebuchet MS"/>
              <a:ea typeface="Trebuchet MS"/>
              <a:cs typeface="Trebuchet MS"/>
              <a:sym typeface="Trebuchet MS"/>
            </a:endParaRPr>
          </a:p>
        </p:txBody>
      </p:sp>
      <p:pic>
        <p:nvPicPr>
          <p:cNvPr id="47" name="Google Shape;47;p1"/>
          <p:cNvPicPr preferRelativeResize="0"/>
          <p:nvPr/>
        </p:nvPicPr>
        <p:blipFill rotWithShape="1">
          <a:blip r:embed="rId3">
            <a:alphaModFix/>
          </a:blip>
          <a:srcRect/>
          <a:stretch/>
        </p:blipFill>
        <p:spPr>
          <a:xfrm>
            <a:off x="7201118" y="4226501"/>
            <a:ext cx="2673927" cy="1986472"/>
          </a:xfrm>
          <a:prstGeom prst="rect">
            <a:avLst/>
          </a:prstGeom>
          <a:noFill/>
          <a:ln>
            <a:noFill/>
          </a:ln>
        </p:spPr>
      </p:pic>
      <p:pic>
        <p:nvPicPr>
          <p:cNvPr id="48" name="Google Shape;48;p1"/>
          <p:cNvPicPr preferRelativeResize="0"/>
          <p:nvPr/>
        </p:nvPicPr>
        <p:blipFill rotWithShape="1">
          <a:blip r:embed="rId4">
            <a:alphaModFix/>
          </a:blip>
          <a:srcRect/>
          <a:stretch/>
        </p:blipFill>
        <p:spPr>
          <a:xfrm>
            <a:off x="7100251" y="1424121"/>
            <a:ext cx="3110336" cy="28655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34923" y="365251"/>
            <a:ext cx="3463925" cy="69596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a:t>Delimitación</a:t>
            </a:r>
            <a:endParaRPr sz="440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97" name="Google Shape;197;p12"/>
          <p:cNvSpPr txBox="1"/>
          <p:nvPr/>
        </p:nvSpPr>
        <p:spPr>
          <a:xfrm>
            <a:off x="451104" y="1690877"/>
            <a:ext cx="10987405" cy="4175502"/>
          </a:xfrm>
          <a:prstGeom prst="rect">
            <a:avLst/>
          </a:prstGeom>
          <a:noFill/>
          <a:ln>
            <a:noFill/>
          </a:ln>
        </p:spPr>
        <p:txBody>
          <a:bodyPr spcFirstLastPara="1" wrap="square" lIns="0" tIns="12700" rIns="0" bIns="0" anchor="t" anchorCtr="0">
            <a:spAutoFit/>
          </a:bodyPr>
          <a:lstStyle/>
          <a:p>
            <a:pPr marL="285750" marR="0" lvl="0" indent="-285750" algn="l" rtl="0">
              <a:lnSpc>
                <a:spcPct val="100000"/>
              </a:lnSpc>
              <a:spcBef>
                <a:spcPts val="5"/>
              </a:spcBef>
              <a:spcAft>
                <a:spcPts val="0"/>
              </a:spcAft>
              <a:buFont typeface="Wingdings" panose="05000000000000000000" pitchFamily="2" charset="2"/>
              <a:buChar char="§"/>
            </a:pPr>
            <a:endParaRPr sz="1650" dirty="0">
              <a:solidFill>
                <a:schemeClr val="dk1"/>
              </a:solidFill>
              <a:latin typeface="Trebuchet MS"/>
              <a:ea typeface="Trebuchet MS"/>
              <a:cs typeface="Trebuchet MS"/>
              <a:sym typeface="Trebuchet MS"/>
            </a:endParaRPr>
          </a:p>
          <a:p>
            <a:pPr marL="298450" marR="5080" lvl="0" indent="-285750" algn="l" rtl="0">
              <a:lnSpc>
                <a:spcPct val="100000"/>
              </a:lnSpc>
              <a:spcBef>
                <a:spcPts val="0"/>
              </a:spcBef>
              <a:spcAft>
                <a:spcPts val="0"/>
              </a:spcAft>
              <a:buClr>
                <a:schemeClr val="dk1"/>
              </a:buClr>
              <a:buSzPts val="1600"/>
              <a:buFont typeface="Wingdings" panose="05000000000000000000" pitchFamily="2" charset="2"/>
              <a:buChar char="§"/>
            </a:pPr>
            <a:r>
              <a:rPr lang="es-CO" sz="1600" dirty="0">
                <a:solidFill>
                  <a:schemeClr val="dk1"/>
                </a:solidFill>
                <a:latin typeface="Trebuchet MS"/>
                <a:ea typeface="Trebuchet MS"/>
                <a:cs typeface="Trebuchet MS"/>
                <a:sym typeface="Trebuchet MS"/>
              </a:rPr>
              <a:t>En este sentido se presentan  dos grandes desafíos, por una parte el financiero y el tiempo de desarrollo de la actividad es preciso señalar si bien el tiempo es limitado la implicación en el aspecto, aceptación y retroalimentación que sufra el software, será clave a la hora de determinar si efectivamente se puede encontrar o no con lo deseado por parte del cliente. </a:t>
            </a:r>
            <a:endParaRPr sz="1600" dirty="0">
              <a:solidFill>
                <a:schemeClr val="dk1"/>
              </a:solidFill>
              <a:latin typeface="Trebuchet MS"/>
              <a:ea typeface="Trebuchet MS"/>
              <a:cs typeface="Trebuchet MS"/>
            </a:endParaRPr>
          </a:p>
          <a:p>
            <a:pPr marL="400050" marR="5080" lvl="0" indent="-285750" algn="l" rtl="0">
              <a:lnSpc>
                <a:spcPct val="100000"/>
              </a:lnSpc>
              <a:spcBef>
                <a:spcPts val="0"/>
              </a:spcBef>
              <a:spcAft>
                <a:spcPts val="0"/>
              </a:spcAft>
              <a:buClr>
                <a:schemeClr val="dk1"/>
              </a:buClr>
              <a:buSzPts val="1600"/>
              <a:buFont typeface="Wingdings" panose="05000000000000000000" pitchFamily="2" charset="2"/>
              <a:buChar char="§"/>
            </a:pPr>
            <a:endParaRPr sz="1600" dirty="0">
              <a:solidFill>
                <a:schemeClr val="dk1"/>
              </a:solidFill>
              <a:latin typeface="Trebuchet MS"/>
              <a:ea typeface="Trebuchet MS"/>
              <a:cs typeface="Trebuchet MS"/>
              <a:sym typeface="Trebuchet MS"/>
            </a:endParaRPr>
          </a:p>
          <a:p>
            <a:pPr marL="298450" marR="5080" lvl="0" indent="-285750" algn="l" rtl="0">
              <a:lnSpc>
                <a:spcPct val="100000"/>
              </a:lnSpc>
              <a:spcBef>
                <a:spcPts val="0"/>
              </a:spcBef>
              <a:spcAft>
                <a:spcPts val="0"/>
              </a:spcAft>
              <a:buClr>
                <a:schemeClr val="dk1"/>
              </a:buClr>
              <a:buSzPts val="1600"/>
              <a:buFont typeface="Wingdings" panose="05000000000000000000" pitchFamily="2" charset="2"/>
              <a:buChar char="§"/>
            </a:pPr>
            <a:r>
              <a:rPr lang="es-CO" sz="1600" dirty="0">
                <a:solidFill>
                  <a:schemeClr val="dk1"/>
                </a:solidFill>
                <a:latin typeface="Trebuchet MS"/>
                <a:ea typeface="Trebuchet MS"/>
                <a:cs typeface="Trebuchet MS"/>
                <a:sym typeface="Trebuchet MS"/>
              </a:rPr>
              <a:t>En este sentido se deja ampliamente concertado que si bien el proyecto fomenta la facilidad el desarrollo de las actividades de una empresa cauchera en Colombia, al tratarse de mercados tradicionales los tiempos de respuesta y </a:t>
            </a:r>
          </a:p>
          <a:p>
            <a:pPr marL="12700" marR="5080" lvl="0" algn="l" rtl="0">
              <a:lnSpc>
                <a:spcPct val="100000"/>
              </a:lnSpc>
              <a:spcBef>
                <a:spcPts val="0"/>
              </a:spcBef>
              <a:spcAft>
                <a:spcPts val="0"/>
              </a:spcAft>
              <a:buClr>
                <a:schemeClr val="dk1"/>
              </a:buClr>
              <a:buSzPts val="1600"/>
            </a:pPr>
            <a:r>
              <a:rPr lang="es-CO" sz="1600" dirty="0">
                <a:solidFill>
                  <a:schemeClr val="dk1"/>
                </a:solidFill>
                <a:latin typeface="Trebuchet MS"/>
                <a:ea typeface="Trebuchet MS"/>
                <a:cs typeface="Trebuchet MS"/>
                <a:sym typeface="Trebuchet MS"/>
              </a:rPr>
              <a:t>     de reacción o acobijo aun se desconocen fomentando una retroalimentación efectiva o no. </a:t>
            </a:r>
          </a:p>
          <a:p>
            <a:pPr marL="298450" marR="5080" lvl="0" indent="-285750" algn="l" rtl="0">
              <a:lnSpc>
                <a:spcPct val="100000"/>
              </a:lnSpc>
              <a:spcBef>
                <a:spcPts val="0"/>
              </a:spcBef>
              <a:spcAft>
                <a:spcPts val="0"/>
              </a:spcAft>
              <a:buClr>
                <a:schemeClr val="dk1"/>
              </a:buClr>
              <a:buSzPts val="1600"/>
              <a:buFont typeface="Wingdings" panose="05000000000000000000" pitchFamily="2" charset="2"/>
              <a:buChar char="§"/>
            </a:pPr>
            <a:endParaRPr sz="1600" dirty="0">
              <a:solidFill>
                <a:schemeClr val="dk1"/>
              </a:solidFill>
              <a:latin typeface="Trebuchet MS"/>
              <a:ea typeface="Trebuchet MS"/>
              <a:cs typeface="Trebuchet MS"/>
            </a:endParaRPr>
          </a:p>
          <a:p>
            <a:pPr marL="400050" marR="5080" lvl="0" indent="-285750">
              <a:buClr>
                <a:schemeClr val="dk1"/>
              </a:buClr>
              <a:buSzPts val="1600"/>
              <a:buFont typeface="Wingdings" panose="05000000000000000000" pitchFamily="2" charset="2"/>
              <a:buChar char="§"/>
            </a:pPr>
            <a:r>
              <a:rPr lang="es-ES" sz="1600" dirty="0">
                <a:solidFill>
                  <a:schemeClr val="dk1"/>
                </a:solidFill>
                <a:latin typeface="Trebuchet MS"/>
                <a:ea typeface="Trebuchet MS"/>
                <a:cs typeface="Trebuchet MS"/>
                <a:sym typeface="Trebuchet MS"/>
              </a:rPr>
              <a:t>Mercado objetivo: se debe definir el público al que se va a dirigir la venta de estos productos, es decir, qué tipo de clientes se quieren alcanzar. Esto puede incluir trabajadores de construcción, personas que realizan actividades al aire libre, deportistas, entre otros.</a:t>
            </a:r>
          </a:p>
          <a:p>
            <a:pPr marL="400050" marR="5080" lvl="0" indent="-285750">
              <a:buClr>
                <a:schemeClr val="dk1"/>
              </a:buClr>
              <a:buSzPts val="1600"/>
              <a:buFont typeface="Wingdings" panose="05000000000000000000" pitchFamily="2" charset="2"/>
              <a:buChar char="§"/>
            </a:pPr>
            <a:endParaRPr lang="es-ES" sz="1600" dirty="0">
              <a:solidFill>
                <a:schemeClr val="dk1"/>
              </a:solidFill>
              <a:latin typeface="Trebuchet MS"/>
              <a:ea typeface="Trebuchet MS"/>
              <a:cs typeface="Trebuchet MS"/>
              <a:sym typeface="Trebuchet MS"/>
            </a:endParaRPr>
          </a:p>
          <a:p>
            <a:pPr marL="400050" marR="5080" lvl="0" indent="-285750">
              <a:buClr>
                <a:schemeClr val="dk1"/>
              </a:buClr>
              <a:buSzPts val="1600"/>
              <a:buFont typeface="Wingdings" panose="05000000000000000000" pitchFamily="2" charset="2"/>
              <a:buChar char="§"/>
            </a:pPr>
            <a:r>
              <a:rPr lang="es-ES" sz="1600" dirty="0">
                <a:solidFill>
                  <a:schemeClr val="dk1"/>
                </a:solidFill>
                <a:latin typeface="Trebuchet MS"/>
                <a:ea typeface="Trebuchet MS"/>
                <a:cs typeface="Trebuchet MS"/>
                <a:sym typeface="Trebuchet MS"/>
              </a:rPr>
              <a:t>Gama de productos: se debe definir qué tipos de guantes, zapatones y botas se ofrecerán en la venta, incluyendo el material, el tamaño y el diseño. Esto puede estar relacionado con las necesidades específicas del mercado objetivo y con la competencia existente.</a:t>
            </a:r>
            <a:endParaRPr sz="1600" dirty="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22139" y="385082"/>
            <a:ext cx="6142968"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MER</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3" name="Imagen 2"/>
          <p:cNvPicPr>
            <a:picLocks noChangeAspect="1"/>
          </p:cNvPicPr>
          <p:nvPr/>
        </p:nvPicPr>
        <p:blipFill>
          <a:blip r:embed="rId6"/>
          <a:stretch>
            <a:fillRect/>
          </a:stretch>
        </p:blipFill>
        <p:spPr>
          <a:xfrm>
            <a:off x="2023713" y="1459440"/>
            <a:ext cx="8144571" cy="5309489"/>
          </a:xfrm>
          <a:prstGeom prst="rect">
            <a:avLst/>
          </a:prstGeom>
        </p:spPr>
      </p:pic>
    </p:spTree>
    <p:extLst>
      <p:ext uri="{BB962C8B-B14F-4D97-AF65-F5344CB8AC3E}">
        <p14:creationId xmlns:p14="http://schemas.microsoft.com/office/powerpoint/2010/main" val="2867712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22138" y="385082"/>
            <a:ext cx="6543679"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Diagrama de despliegue</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2" name="Imagen 1"/>
          <p:cNvPicPr>
            <a:picLocks noChangeAspect="1"/>
          </p:cNvPicPr>
          <p:nvPr/>
        </p:nvPicPr>
        <p:blipFill>
          <a:blip r:embed="rId6"/>
          <a:stretch>
            <a:fillRect/>
          </a:stretch>
        </p:blipFill>
        <p:spPr>
          <a:xfrm>
            <a:off x="805583" y="1459440"/>
            <a:ext cx="10580832" cy="5398560"/>
          </a:xfrm>
          <a:prstGeom prst="rect">
            <a:avLst/>
          </a:prstGeom>
        </p:spPr>
      </p:pic>
    </p:spTree>
    <p:extLst>
      <p:ext uri="{BB962C8B-B14F-4D97-AF65-F5344CB8AC3E}">
        <p14:creationId xmlns:p14="http://schemas.microsoft.com/office/powerpoint/2010/main" val="4166960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22138" y="385082"/>
            <a:ext cx="6543679"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err="1" smtClean="0"/>
              <a:t>Balsamiq</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3" name="Imagen 2"/>
          <p:cNvPicPr>
            <a:picLocks noChangeAspect="1"/>
          </p:cNvPicPr>
          <p:nvPr/>
        </p:nvPicPr>
        <p:blipFill>
          <a:blip r:embed="rId6"/>
          <a:stretch>
            <a:fillRect/>
          </a:stretch>
        </p:blipFill>
        <p:spPr>
          <a:xfrm>
            <a:off x="332893" y="1459440"/>
            <a:ext cx="3467477" cy="2502960"/>
          </a:xfrm>
          <a:prstGeom prst="rect">
            <a:avLst/>
          </a:prstGeom>
        </p:spPr>
      </p:pic>
      <p:pic>
        <p:nvPicPr>
          <p:cNvPr id="4" name="Imagen 3"/>
          <p:cNvPicPr>
            <a:picLocks noChangeAspect="1"/>
          </p:cNvPicPr>
          <p:nvPr/>
        </p:nvPicPr>
        <p:blipFill>
          <a:blip r:embed="rId7"/>
          <a:stretch>
            <a:fillRect/>
          </a:stretch>
        </p:blipFill>
        <p:spPr>
          <a:xfrm>
            <a:off x="4231298" y="1459441"/>
            <a:ext cx="3446568" cy="2502960"/>
          </a:xfrm>
          <a:prstGeom prst="rect">
            <a:avLst/>
          </a:prstGeom>
        </p:spPr>
      </p:pic>
      <p:pic>
        <p:nvPicPr>
          <p:cNvPr id="5" name="Imagen 4"/>
          <p:cNvPicPr>
            <a:picLocks noChangeAspect="1"/>
          </p:cNvPicPr>
          <p:nvPr/>
        </p:nvPicPr>
        <p:blipFill>
          <a:blip r:embed="rId8"/>
          <a:stretch>
            <a:fillRect/>
          </a:stretch>
        </p:blipFill>
        <p:spPr>
          <a:xfrm>
            <a:off x="8108794" y="1510429"/>
            <a:ext cx="3348915" cy="2451971"/>
          </a:xfrm>
          <a:prstGeom prst="rect">
            <a:avLst/>
          </a:prstGeom>
        </p:spPr>
      </p:pic>
      <p:pic>
        <p:nvPicPr>
          <p:cNvPr id="6" name="Imagen 5"/>
          <p:cNvPicPr>
            <a:picLocks noChangeAspect="1"/>
          </p:cNvPicPr>
          <p:nvPr/>
        </p:nvPicPr>
        <p:blipFill>
          <a:blip r:embed="rId9"/>
          <a:stretch>
            <a:fillRect/>
          </a:stretch>
        </p:blipFill>
        <p:spPr>
          <a:xfrm>
            <a:off x="332892" y="4123883"/>
            <a:ext cx="3467477" cy="2710311"/>
          </a:xfrm>
          <a:prstGeom prst="rect">
            <a:avLst/>
          </a:prstGeom>
        </p:spPr>
      </p:pic>
      <p:pic>
        <p:nvPicPr>
          <p:cNvPr id="7" name="Imagen 6"/>
          <p:cNvPicPr>
            <a:picLocks noChangeAspect="1"/>
          </p:cNvPicPr>
          <p:nvPr/>
        </p:nvPicPr>
        <p:blipFill>
          <a:blip r:embed="rId10"/>
          <a:stretch>
            <a:fillRect/>
          </a:stretch>
        </p:blipFill>
        <p:spPr>
          <a:xfrm>
            <a:off x="4231298" y="4101853"/>
            <a:ext cx="3528570" cy="2756147"/>
          </a:xfrm>
          <a:prstGeom prst="rect">
            <a:avLst/>
          </a:prstGeom>
        </p:spPr>
      </p:pic>
      <p:pic>
        <p:nvPicPr>
          <p:cNvPr id="8" name="Imagen 7"/>
          <p:cNvPicPr>
            <a:picLocks noChangeAspect="1"/>
          </p:cNvPicPr>
          <p:nvPr/>
        </p:nvPicPr>
        <p:blipFill>
          <a:blip r:embed="rId11"/>
          <a:stretch>
            <a:fillRect/>
          </a:stretch>
        </p:blipFill>
        <p:spPr>
          <a:xfrm>
            <a:off x="8084751" y="4095333"/>
            <a:ext cx="3497717" cy="2738861"/>
          </a:xfrm>
          <a:prstGeom prst="rect">
            <a:avLst/>
          </a:prstGeom>
        </p:spPr>
      </p:pic>
    </p:spTree>
    <p:extLst>
      <p:ext uri="{BB962C8B-B14F-4D97-AF65-F5344CB8AC3E}">
        <p14:creationId xmlns:p14="http://schemas.microsoft.com/office/powerpoint/2010/main" val="805629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22139" y="385082"/>
            <a:ext cx="6142968"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Sketch</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4" name="Imagen 3"/>
          <p:cNvPicPr>
            <a:picLocks noChangeAspect="1"/>
          </p:cNvPicPr>
          <p:nvPr/>
        </p:nvPicPr>
        <p:blipFill>
          <a:blip r:embed="rId6"/>
          <a:stretch>
            <a:fillRect/>
          </a:stretch>
        </p:blipFill>
        <p:spPr>
          <a:xfrm>
            <a:off x="169685" y="1497979"/>
            <a:ext cx="3849085" cy="2510082"/>
          </a:xfrm>
          <a:prstGeom prst="rect">
            <a:avLst/>
          </a:prstGeom>
        </p:spPr>
      </p:pic>
      <p:pic>
        <p:nvPicPr>
          <p:cNvPr id="11" name="Imagen 10"/>
          <p:cNvPicPr>
            <a:picLocks noChangeAspect="1"/>
          </p:cNvPicPr>
          <p:nvPr/>
        </p:nvPicPr>
        <p:blipFill>
          <a:blip r:embed="rId7"/>
          <a:stretch>
            <a:fillRect/>
          </a:stretch>
        </p:blipFill>
        <p:spPr>
          <a:xfrm>
            <a:off x="4147839" y="1494827"/>
            <a:ext cx="3684357" cy="2524977"/>
          </a:xfrm>
          <a:prstGeom prst="rect">
            <a:avLst/>
          </a:prstGeom>
        </p:spPr>
      </p:pic>
      <p:pic>
        <p:nvPicPr>
          <p:cNvPr id="12" name="Imagen 11"/>
          <p:cNvPicPr>
            <a:picLocks noChangeAspect="1"/>
          </p:cNvPicPr>
          <p:nvPr/>
        </p:nvPicPr>
        <p:blipFill>
          <a:blip r:embed="rId8"/>
          <a:stretch>
            <a:fillRect/>
          </a:stretch>
        </p:blipFill>
        <p:spPr>
          <a:xfrm>
            <a:off x="7961266" y="1483376"/>
            <a:ext cx="3695954" cy="2445717"/>
          </a:xfrm>
          <a:prstGeom prst="rect">
            <a:avLst/>
          </a:prstGeom>
        </p:spPr>
      </p:pic>
      <p:pic>
        <p:nvPicPr>
          <p:cNvPr id="13" name="Imagen 12"/>
          <p:cNvPicPr>
            <a:picLocks noChangeAspect="1"/>
          </p:cNvPicPr>
          <p:nvPr/>
        </p:nvPicPr>
        <p:blipFill>
          <a:blip r:embed="rId9"/>
          <a:stretch>
            <a:fillRect/>
          </a:stretch>
        </p:blipFill>
        <p:spPr>
          <a:xfrm>
            <a:off x="1229339" y="4165936"/>
            <a:ext cx="3910697" cy="2528036"/>
          </a:xfrm>
          <a:prstGeom prst="rect">
            <a:avLst/>
          </a:prstGeom>
        </p:spPr>
      </p:pic>
      <p:pic>
        <p:nvPicPr>
          <p:cNvPr id="14" name="Imagen 13"/>
          <p:cNvPicPr>
            <a:picLocks noChangeAspect="1"/>
          </p:cNvPicPr>
          <p:nvPr/>
        </p:nvPicPr>
        <p:blipFill>
          <a:blip r:embed="rId10"/>
          <a:stretch>
            <a:fillRect/>
          </a:stretch>
        </p:blipFill>
        <p:spPr>
          <a:xfrm>
            <a:off x="5505757" y="4165936"/>
            <a:ext cx="4911017" cy="2514743"/>
          </a:xfrm>
          <a:prstGeom prst="rect">
            <a:avLst/>
          </a:prstGeom>
        </p:spPr>
      </p:pic>
    </p:spTree>
    <p:extLst>
      <p:ext uri="{BB962C8B-B14F-4D97-AF65-F5344CB8AC3E}">
        <p14:creationId xmlns:p14="http://schemas.microsoft.com/office/powerpoint/2010/main" val="27557055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22139" y="385082"/>
            <a:ext cx="6142968"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Creación base de datos</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2" name="Imagen 1"/>
          <p:cNvPicPr>
            <a:picLocks noChangeAspect="1"/>
          </p:cNvPicPr>
          <p:nvPr/>
        </p:nvPicPr>
        <p:blipFill>
          <a:blip r:embed="rId6"/>
          <a:stretch>
            <a:fillRect/>
          </a:stretch>
        </p:blipFill>
        <p:spPr>
          <a:xfrm>
            <a:off x="2386599" y="2286728"/>
            <a:ext cx="7422644" cy="3068931"/>
          </a:xfrm>
          <a:prstGeom prst="rect">
            <a:avLst/>
          </a:prstGeom>
        </p:spPr>
      </p:pic>
    </p:spTree>
    <p:extLst>
      <p:ext uri="{BB962C8B-B14F-4D97-AF65-F5344CB8AC3E}">
        <p14:creationId xmlns:p14="http://schemas.microsoft.com/office/powerpoint/2010/main" val="1228432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34923" y="365251"/>
            <a:ext cx="5034604" cy="689276"/>
          </a:xfrm>
          <a:prstGeom prst="rect">
            <a:avLst/>
          </a:prstGeom>
          <a:noFill/>
          <a:ln>
            <a:noFill/>
          </a:ln>
        </p:spPr>
        <p:txBody>
          <a:bodyPr spcFirstLastPara="1" wrap="square" lIns="0" tIns="12050" rIns="0" bIns="0" anchor="t" anchorCtr="0">
            <a:spAutoFit/>
          </a:bodyPr>
          <a:lstStyle/>
          <a:p>
            <a:pPr marL="12700" lvl="0"/>
            <a:r>
              <a:rPr lang="es-ES" sz="4400" b="1" dirty="0"/>
              <a:t>Creación de tablas</a:t>
            </a:r>
            <a:endParaRPr sz="4400"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11" name="Imagen 10"/>
          <p:cNvPicPr/>
          <p:nvPr/>
        </p:nvPicPr>
        <p:blipFill>
          <a:blip r:embed="rId6">
            <a:extLst>
              <a:ext uri="{28A0092B-C50C-407E-A947-70E740481C1C}">
                <a14:useLocalDpi xmlns:a14="http://schemas.microsoft.com/office/drawing/2010/main" val="0"/>
              </a:ext>
            </a:extLst>
          </a:blip>
          <a:srcRect/>
          <a:stretch>
            <a:fillRect/>
          </a:stretch>
        </p:blipFill>
        <p:spPr bwMode="auto">
          <a:xfrm>
            <a:off x="1393910" y="2359920"/>
            <a:ext cx="4175617" cy="3265026"/>
          </a:xfrm>
          <a:prstGeom prst="rect">
            <a:avLst/>
          </a:prstGeom>
          <a:noFill/>
          <a:ln>
            <a:noFill/>
          </a:ln>
        </p:spPr>
      </p:pic>
    </p:spTree>
    <p:extLst>
      <p:ext uri="{BB962C8B-B14F-4D97-AF65-F5344CB8AC3E}">
        <p14:creationId xmlns:p14="http://schemas.microsoft.com/office/powerpoint/2010/main" val="1989432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59345"/>
            <a:ext cx="12191999" cy="1459440"/>
          </a:xfrm>
          <a:prstGeom prst="rect">
            <a:avLst/>
          </a:prstGeom>
          <a:noFill/>
          <a:ln>
            <a:noFill/>
          </a:ln>
        </p:spPr>
      </p:pic>
      <p:sp>
        <p:nvSpPr>
          <p:cNvPr id="192" name="Google Shape;192;p12"/>
          <p:cNvSpPr txBox="1">
            <a:spLocks noGrp="1"/>
          </p:cNvSpPr>
          <p:nvPr>
            <p:ph type="title"/>
          </p:nvPr>
        </p:nvSpPr>
        <p:spPr>
          <a:xfrm>
            <a:off x="493359" y="325737"/>
            <a:ext cx="5949004" cy="689276"/>
          </a:xfrm>
          <a:prstGeom prst="rect">
            <a:avLst/>
          </a:prstGeom>
          <a:noFill/>
          <a:ln>
            <a:noFill/>
          </a:ln>
        </p:spPr>
        <p:txBody>
          <a:bodyPr spcFirstLastPara="1" wrap="square" lIns="0" tIns="12050" rIns="0" bIns="0" anchor="t" anchorCtr="0">
            <a:spAutoFit/>
          </a:bodyPr>
          <a:lstStyle/>
          <a:p>
            <a:pPr marL="12700"/>
            <a:r>
              <a:rPr lang="es-ES" sz="4400" b="1" dirty="0" smtClean="0"/>
              <a:t> Sentencias DDL(SQL)</a:t>
            </a:r>
            <a:endParaRPr lang="es-ES" sz="4400"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12" name="Imagen 11"/>
          <p:cNvPicPr/>
          <p:nvPr/>
        </p:nvPicPr>
        <p:blipFill>
          <a:blip r:embed="rId6">
            <a:extLst>
              <a:ext uri="{28A0092B-C50C-407E-A947-70E740481C1C}">
                <a14:useLocalDpi xmlns:a14="http://schemas.microsoft.com/office/drawing/2010/main" val="0"/>
              </a:ext>
            </a:extLst>
          </a:blip>
          <a:srcRect/>
          <a:stretch>
            <a:fillRect/>
          </a:stretch>
        </p:blipFill>
        <p:spPr bwMode="auto">
          <a:xfrm>
            <a:off x="2654642" y="1824691"/>
            <a:ext cx="6882714" cy="2553345"/>
          </a:xfrm>
          <a:prstGeom prst="rect">
            <a:avLst/>
          </a:prstGeom>
          <a:noFill/>
          <a:ln>
            <a:noFill/>
          </a:ln>
        </p:spPr>
      </p:pic>
      <p:pic>
        <p:nvPicPr>
          <p:cNvPr id="13" name="Imagen 12"/>
          <p:cNvPicPr/>
          <p:nvPr/>
        </p:nvPicPr>
        <p:blipFill>
          <a:blip r:embed="rId7">
            <a:extLst>
              <a:ext uri="{28A0092B-C50C-407E-A947-70E740481C1C}">
                <a14:useLocalDpi xmlns:a14="http://schemas.microsoft.com/office/drawing/2010/main" val="0"/>
              </a:ext>
            </a:extLst>
          </a:blip>
          <a:srcRect/>
          <a:stretch>
            <a:fillRect/>
          </a:stretch>
        </p:blipFill>
        <p:spPr bwMode="auto">
          <a:xfrm>
            <a:off x="2746680" y="4475018"/>
            <a:ext cx="6882714" cy="2008910"/>
          </a:xfrm>
          <a:prstGeom prst="rect">
            <a:avLst/>
          </a:prstGeom>
          <a:noFill/>
          <a:ln>
            <a:noFill/>
          </a:ln>
        </p:spPr>
      </p:pic>
    </p:spTree>
    <p:extLst>
      <p:ext uri="{BB962C8B-B14F-4D97-AF65-F5344CB8AC3E}">
        <p14:creationId xmlns:p14="http://schemas.microsoft.com/office/powerpoint/2010/main" val="3555653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0"/>
            <a:ext cx="12191999" cy="1459440"/>
          </a:xfrm>
          <a:prstGeom prst="rect">
            <a:avLst/>
          </a:prstGeom>
          <a:noFill/>
          <a:ln>
            <a:noFill/>
          </a:ln>
        </p:spPr>
      </p:pic>
      <p:sp>
        <p:nvSpPr>
          <p:cNvPr id="192" name="Google Shape;192;p12"/>
          <p:cNvSpPr txBox="1">
            <a:spLocks noGrp="1"/>
          </p:cNvSpPr>
          <p:nvPr>
            <p:ph type="title"/>
          </p:nvPr>
        </p:nvSpPr>
        <p:spPr>
          <a:xfrm>
            <a:off x="357414" y="95633"/>
            <a:ext cx="6898187" cy="1366385"/>
          </a:xfrm>
          <a:prstGeom prst="rect">
            <a:avLst/>
          </a:prstGeom>
          <a:noFill/>
          <a:ln>
            <a:noFill/>
          </a:ln>
        </p:spPr>
        <p:txBody>
          <a:bodyPr spcFirstLastPara="1" wrap="square" lIns="0" tIns="12050" rIns="0" bIns="0" anchor="t" anchorCtr="0">
            <a:spAutoFit/>
          </a:bodyPr>
          <a:lstStyle/>
          <a:p>
            <a:pPr marL="12700"/>
            <a:r>
              <a:rPr lang="es-ES" sz="4400" b="1" dirty="0" smtClean="0"/>
              <a:t> Sentencias DDL(SQL)</a:t>
            </a:r>
            <a:br>
              <a:rPr lang="es-ES" sz="4400" b="1" dirty="0" smtClean="0"/>
            </a:br>
            <a:r>
              <a:rPr lang="es-ES" sz="4400" b="1" dirty="0" smtClean="0"/>
              <a:t> </a:t>
            </a:r>
            <a:r>
              <a:rPr lang="es-ES" sz="4400" dirty="0" smtClean="0"/>
              <a:t>Contraseña</a:t>
            </a:r>
            <a:r>
              <a:rPr lang="es-ES" sz="4400" b="1" dirty="0" smtClean="0"/>
              <a:t> </a:t>
            </a:r>
            <a:r>
              <a:rPr lang="es-ES" sz="4400" dirty="0" smtClean="0"/>
              <a:t>encriptada</a:t>
            </a:r>
            <a:endParaRPr lang="es-ES" sz="4400"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2" name="Imagen 1"/>
          <p:cNvPicPr>
            <a:picLocks noChangeAspect="1"/>
          </p:cNvPicPr>
          <p:nvPr/>
        </p:nvPicPr>
        <p:blipFill>
          <a:blip r:embed="rId6"/>
          <a:stretch>
            <a:fillRect/>
          </a:stretch>
        </p:blipFill>
        <p:spPr>
          <a:xfrm>
            <a:off x="5978431" y="4170398"/>
            <a:ext cx="6213567" cy="1524518"/>
          </a:xfrm>
          <a:prstGeom prst="rect">
            <a:avLst/>
          </a:prstGeom>
        </p:spPr>
      </p:pic>
      <p:pic>
        <p:nvPicPr>
          <p:cNvPr id="3" name="Imagen 2"/>
          <p:cNvPicPr>
            <a:picLocks noChangeAspect="1"/>
          </p:cNvPicPr>
          <p:nvPr/>
        </p:nvPicPr>
        <p:blipFill>
          <a:blip r:embed="rId7"/>
          <a:stretch>
            <a:fillRect/>
          </a:stretch>
        </p:blipFill>
        <p:spPr>
          <a:xfrm>
            <a:off x="493359" y="4170398"/>
            <a:ext cx="5563376" cy="1724266"/>
          </a:xfrm>
          <a:prstGeom prst="rect">
            <a:avLst/>
          </a:prstGeom>
        </p:spPr>
      </p:pic>
      <p:pic>
        <p:nvPicPr>
          <p:cNvPr id="4" name="Imagen 3"/>
          <p:cNvPicPr>
            <a:picLocks noChangeAspect="1"/>
          </p:cNvPicPr>
          <p:nvPr/>
        </p:nvPicPr>
        <p:blipFill>
          <a:blip r:embed="rId8"/>
          <a:stretch>
            <a:fillRect/>
          </a:stretch>
        </p:blipFill>
        <p:spPr>
          <a:xfrm>
            <a:off x="343225" y="1635802"/>
            <a:ext cx="5347770" cy="2298889"/>
          </a:xfrm>
          <a:prstGeom prst="rect">
            <a:avLst/>
          </a:prstGeom>
        </p:spPr>
      </p:pic>
      <p:pic>
        <p:nvPicPr>
          <p:cNvPr id="5" name="Imagen 4"/>
          <p:cNvPicPr>
            <a:picLocks noChangeAspect="1"/>
          </p:cNvPicPr>
          <p:nvPr/>
        </p:nvPicPr>
        <p:blipFill>
          <a:blip r:embed="rId9"/>
          <a:stretch>
            <a:fillRect/>
          </a:stretch>
        </p:blipFill>
        <p:spPr>
          <a:xfrm>
            <a:off x="5978431" y="1968074"/>
            <a:ext cx="4677428" cy="1428949"/>
          </a:xfrm>
          <a:prstGeom prst="rect">
            <a:avLst/>
          </a:prstGeom>
        </p:spPr>
      </p:pic>
    </p:spTree>
    <p:extLst>
      <p:ext uri="{BB962C8B-B14F-4D97-AF65-F5344CB8AC3E}">
        <p14:creationId xmlns:p14="http://schemas.microsoft.com/office/powerpoint/2010/main" val="1915138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59345"/>
            <a:ext cx="12191999" cy="1459440"/>
          </a:xfrm>
          <a:prstGeom prst="rect">
            <a:avLst/>
          </a:prstGeom>
          <a:noFill/>
          <a:ln>
            <a:noFill/>
          </a:ln>
        </p:spPr>
      </p:pic>
      <p:sp>
        <p:nvSpPr>
          <p:cNvPr id="192" name="Google Shape;192;p12"/>
          <p:cNvSpPr txBox="1">
            <a:spLocks noGrp="1"/>
          </p:cNvSpPr>
          <p:nvPr>
            <p:ph type="title"/>
          </p:nvPr>
        </p:nvSpPr>
        <p:spPr>
          <a:xfrm>
            <a:off x="265932" y="-9213"/>
            <a:ext cx="4631797" cy="1408026"/>
          </a:xfrm>
          <a:prstGeom prst="rect">
            <a:avLst/>
          </a:prstGeom>
          <a:noFill/>
          <a:ln>
            <a:noFill/>
          </a:ln>
        </p:spPr>
        <p:txBody>
          <a:bodyPr spcFirstLastPara="1" wrap="square" lIns="0" tIns="12050" rIns="0" bIns="0" anchor="t" anchorCtr="0">
            <a:spAutoFit/>
          </a:bodyPr>
          <a:lstStyle/>
          <a:p>
            <a:pPr marL="12700" algn="ctr"/>
            <a:r>
              <a:rPr lang="es-ES" sz="4400" b="1" dirty="0" smtClean="0"/>
              <a:t>CRUD</a:t>
            </a:r>
            <a:br>
              <a:rPr lang="es-ES" sz="4400" b="1" dirty="0" smtClean="0"/>
            </a:br>
            <a:r>
              <a:rPr lang="es-ES" sz="4400" dirty="0" smtClean="0"/>
              <a:t>Registrar</a:t>
            </a:r>
            <a:endParaRPr lang="es-ES" sz="4400"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3" name="Imagen 2"/>
          <p:cNvPicPr>
            <a:picLocks noChangeAspect="1"/>
          </p:cNvPicPr>
          <p:nvPr/>
        </p:nvPicPr>
        <p:blipFill>
          <a:blip r:embed="rId6"/>
          <a:stretch>
            <a:fillRect/>
          </a:stretch>
        </p:blipFill>
        <p:spPr>
          <a:xfrm>
            <a:off x="1438173" y="1409147"/>
            <a:ext cx="4019625" cy="2859320"/>
          </a:xfrm>
          <a:prstGeom prst="rect">
            <a:avLst/>
          </a:prstGeom>
        </p:spPr>
      </p:pic>
      <p:pic>
        <p:nvPicPr>
          <p:cNvPr id="4" name="Imagen 3"/>
          <p:cNvPicPr>
            <a:picLocks noChangeAspect="1"/>
          </p:cNvPicPr>
          <p:nvPr/>
        </p:nvPicPr>
        <p:blipFill>
          <a:blip r:embed="rId7"/>
          <a:stretch>
            <a:fillRect/>
          </a:stretch>
        </p:blipFill>
        <p:spPr>
          <a:xfrm>
            <a:off x="6200349" y="1398813"/>
            <a:ext cx="4364543" cy="2869654"/>
          </a:xfrm>
          <a:prstGeom prst="rect">
            <a:avLst/>
          </a:prstGeom>
        </p:spPr>
      </p:pic>
      <p:pic>
        <p:nvPicPr>
          <p:cNvPr id="5" name="Imagen 4"/>
          <p:cNvPicPr>
            <a:picLocks noChangeAspect="1"/>
          </p:cNvPicPr>
          <p:nvPr/>
        </p:nvPicPr>
        <p:blipFill>
          <a:blip r:embed="rId8"/>
          <a:stretch>
            <a:fillRect/>
          </a:stretch>
        </p:blipFill>
        <p:spPr>
          <a:xfrm>
            <a:off x="2651641" y="4492797"/>
            <a:ext cx="7235054" cy="2060402"/>
          </a:xfrm>
          <a:prstGeom prst="rect">
            <a:avLst/>
          </a:prstGeom>
        </p:spPr>
      </p:pic>
    </p:spTree>
    <p:extLst>
      <p:ext uri="{BB962C8B-B14F-4D97-AF65-F5344CB8AC3E}">
        <p14:creationId xmlns:p14="http://schemas.microsoft.com/office/powerpoint/2010/main" val="2110404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2"/>
        <p:cNvGrpSpPr/>
        <p:nvPr/>
      </p:nvGrpSpPr>
      <p:grpSpPr>
        <a:xfrm>
          <a:off x="0" y="0"/>
          <a:ext cx="0" cy="0"/>
          <a:chOff x="0" y="0"/>
          <a:chExt cx="0" cy="0"/>
        </a:xfrm>
      </p:grpSpPr>
      <p:grpSp>
        <p:nvGrpSpPr>
          <p:cNvPr id="53" name="Google Shape;53;p2"/>
          <p:cNvGrpSpPr/>
          <p:nvPr/>
        </p:nvGrpSpPr>
        <p:grpSpPr>
          <a:xfrm>
            <a:off x="0" y="0"/>
            <a:ext cx="12191999" cy="6857997"/>
            <a:chOff x="0" y="0"/>
            <a:chExt cx="12191999" cy="6857997"/>
          </a:xfrm>
        </p:grpSpPr>
        <p:pic>
          <p:nvPicPr>
            <p:cNvPr id="54" name="Google Shape;54;p2"/>
            <p:cNvPicPr preferRelativeResize="0"/>
            <p:nvPr/>
          </p:nvPicPr>
          <p:blipFill rotWithShape="1">
            <a:blip r:embed="rId3">
              <a:alphaModFix/>
            </a:blip>
            <a:srcRect/>
            <a:stretch/>
          </p:blipFill>
          <p:spPr>
            <a:xfrm>
              <a:off x="0" y="0"/>
              <a:ext cx="12191999" cy="6857997"/>
            </a:xfrm>
            <a:prstGeom prst="rect">
              <a:avLst/>
            </a:prstGeom>
            <a:noFill/>
            <a:ln>
              <a:noFill/>
            </a:ln>
          </p:spPr>
        </p:pic>
        <p:pic>
          <p:nvPicPr>
            <p:cNvPr id="55" name="Google Shape;55;p2"/>
            <p:cNvPicPr preferRelativeResize="0"/>
            <p:nvPr/>
          </p:nvPicPr>
          <p:blipFill rotWithShape="1">
            <a:blip r:embed="rId4">
              <a:alphaModFix/>
            </a:blip>
            <a:srcRect/>
            <a:stretch/>
          </p:blipFill>
          <p:spPr>
            <a:xfrm>
              <a:off x="11348662" y="317754"/>
              <a:ext cx="174851" cy="170429"/>
            </a:xfrm>
            <a:prstGeom prst="rect">
              <a:avLst/>
            </a:prstGeom>
            <a:noFill/>
            <a:ln>
              <a:noFill/>
            </a:ln>
          </p:spPr>
        </p:pic>
        <p:sp>
          <p:nvSpPr>
            <p:cNvPr id="56" name="Google Shape;56;p2"/>
            <p:cNvSpPr/>
            <p:nvPr/>
          </p:nvSpPr>
          <p:spPr>
            <a:xfrm>
              <a:off x="11027664" y="516165"/>
              <a:ext cx="813435" cy="587375"/>
            </a:xfrm>
            <a:custGeom>
              <a:avLst/>
              <a:gdLst/>
              <a:ahLst/>
              <a:cxnLst/>
              <a:rect l="l" t="t" r="r" b="b"/>
              <a:pathLst>
                <a:path w="813434" h="587375" extrusionOk="0">
                  <a:moveTo>
                    <a:pt x="201993" y="77711"/>
                  </a:moveTo>
                  <a:lnTo>
                    <a:pt x="169100" y="51803"/>
                  </a:lnTo>
                  <a:lnTo>
                    <a:pt x="163537" y="50241"/>
                  </a:lnTo>
                  <a:lnTo>
                    <a:pt x="156248" y="48628"/>
                  </a:lnTo>
                  <a:lnTo>
                    <a:pt x="147307" y="46926"/>
                  </a:lnTo>
                  <a:lnTo>
                    <a:pt x="136753" y="45072"/>
                  </a:lnTo>
                  <a:lnTo>
                    <a:pt x="134658" y="45072"/>
                  </a:lnTo>
                  <a:lnTo>
                    <a:pt x="131521" y="44551"/>
                  </a:lnTo>
                  <a:lnTo>
                    <a:pt x="127342" y="43522"/>
                  </a:lnTo>
                  <a:lnTo>
                    <a:pt x="113347" y="40995"/>
                  </a:lnTo>
                  <a:lnTo>
                    <a:pt x="103403" y="38138"/>
                  </a:lnTo>
                  <a:lnTo>
                    <a:pt x="97472" y="34988"/>
                  </a:lnTo>
                  <a:lnTo>
                    <a:pt x="95516" y="31597"/>
                  </a:lnTo>
                  <a:lnTo>
                    <a:pt x="95516" y="28486"/>
                  </a:lnTo>
                  <a:lnTo>
                    <a:pt x="97599" y="26416"/>
                  </a:lnTo>
                  <a:lnTo>
                    <a:pt x="101257" y="24866"/>
                  </a:lnTo>
                  <a:lnTo>
                    <a:pt x="105422" y="23825"/>
                  </a:lnTo>
                  <a:lnTo>
                    <a:pt x="111163" y="22796"/>
                  </a:lnTo>
                  <a:lnTo>
                    <a:pt x="127863" y="22796"/>
                  </a:lnTo>
                  <a:lnTo>
                    <a:pt x="135178" y="23825"/>
                  </a:lnTo>
                  <a:lnTo>
                    <a:pt x="139877" y="25895"/>
                  </a:lnTo>
                  <a:lnTo>
                    <a:pt x="145097" y="27965"/>
                  </a:lnTo>
                  <a:lnTo>
                    <a:pt x="147701" y="31089"/>
                  </a:lnTo>
                  <a:lnTo>
                    <a:pt x="147701" y="35750"/>
                  </a:lnTo>
                  <a:lnTo>
                    <a:pt x="196253" y="35750"/>
                  </a:lnTo>
                  <a:lnTo>
                    <a:pt x="196253" y="34188"/>
                  </a:lnTo>
                  <a:lnTo>
                    <a:pt x="195072" y="26136"/>
                  </a:lnTo>
                  <a:lnTo>
                    <a:pt x="193395" y="22796"/>
                  </a:lnTo>
                  <a:lnTo>
                    <a:pt x="191554" y="19100"/>
                  </a:lnTo>
                  <a:lnTo>
                    <a:pt x="153898" y="2006"/>
                  </a:lnTo>
                  <a:lnTo>
                    <a:pt x="120561" y="0"/>
                  </a:lnTo>
                  <a:lnTo>
                    <a:pt x="102158" y="571"/>
                  </a:lnTo>
                  <a:lnTo>
                    <a:pt x="61061" y="8801"/>
                  </a:lnTo>
                  <a:lnTo>
                    <a:pt x="40703" y="39890"/>
                  </a:lnTo>
                  <a:lnTo>
                    <a:pt x="41744" y="44030"/>
                  </a:lnTo>
                  <a:lnTo>
                    <a:pt x="73647" y="65659"/>
                  </a:lnTo>
                  <a:lnTo>
                    <a:pt x="110121" y="73050"/>
                  </a:lnTo>
                  <a:lnTo>
                    <a:pt x="112217" y="73558"/>
                  </a:lnTo>
                  <a:lnTo>
                    <a:pt x="113779" y="73558"/>
                  </a:lnTo>
                  <a:lnTo>
                    <a:pt x="114820" y="74079"/>
                  </a:lnTo>
                  <a:lnTo>
                    <a:pt x="117957" y="74079"/>
                  </a:lnTo>
                  <a:lnTo>
                    <a:pt x="120040" y="74599"/>
                  </a:lnTo>
                  <a:lnTo>
                    <a:pt x="132067" y="77038"/>
                  </a:lnTo>
                  <a:lnTo>
                    <a:pt x="140728" y="79781"/>
                  </a:lnTo>
                  <a:lnTo>
                    <a:pt x="145948" y="82905"/>
                  </a:lnTo>
                  <a:lnTo>
                    <a:pt x="147701" y="86512"/>
                  </a:lnTo>
                  <a:lnTo>
                    <a:pt x="147701" y="89623"/>
                  </a:lnTo>
                  <a:lnTo>
                    <a:pt x="145097" y="91694"/>
                  </a:lnTo>
                  <a:lnTo>
                    <a:pt x="140398" y="93764"/>
                  </a:lnTo>
                  <a:lnTo>
                    <a:pt x="135699" y="95326"/>
                  </a:lnTo>
                  <a:lnTo>
                    <a:pt x="129438" y="96354"/>
                  </a:lnTo>
                  <a:lnTo>
                    <a:pt x="110642" y="96354"/>
                  </a:lnTo>
                  <a:lnTo>
                    <a:pt x="102298" y="95326"/>
                  </a:lnTo>
                  <a:lnTo>
                    <a:pt x="97078" y="93243"/>
                  </a:lnTo>
                  <a:lnTo>
                    <a:pt x="91859" y="90652"/>
                  </a:lnTo>
                  <a:lnTo>
                    <a:pt x="89255" y="87553"/>
                  </a:lnTo>
                  <a:lnTo>
                    <a:pt x="89255" y="82372"/>
                  </a:lnTo>
                  <a:lnTo>
                    <a:pt x="89776" y="81330"/>
                  </a:lnTo>
                  <a:lnTo>
                    <a:pt x="89776" y="79260"/>
                  </a:lnTo>
                  <a:lnTo>
                    <a:pt x="38620" y="79260"/>
                  </a:lnTo>
                  <a:lnTo>
                    <a:pt x="38620" y="81330"/>
                  </a:lnTo>
                  <a:lnTo>
                    <a:pt x="67652" y="114642"/>
                  </a:lnTo>
                  <a:lnTo>
                    <a:pt x="116382" y="119672"/>
                  </a:lnTo>
                  <a:lnTo>
                    <a:pt x="135877" y="119087"/>
                  </a:lnTo>
                  <a:lnTo>
                    <a:pt x="180060" y="110350"/>
                  </a:lnTo>
                  <a:lnTo>
                    <a:pt x="197827" y="96354"/>
                  </a:lnTo>
                  <a:lnTo>
                    <a:pt x="200621" y="91325"/>
                  </a:lnTo>
                  <a:lnTo>
                    <a:pt x="201993" y="82905"/>
                  </a:lnTo>
                  <a:lnTo>
                    <a:pt x="201993" y="77711"/>
                  </a:lnTo>
                  <a:close/>
                </a:path>
                <a:path w="813434" h="587375" extrusionOk="0">
                  <a:moveTo>
                    <a:pt x="365353" y="92722"/>
                  </a:moveTo>
                  <a:lnTo>
                    <a:pt x="275577" y="92722"/>
                  </a:lnTo>
                  <a:lnTo>
                    <a:pt x="275577" y="69938"/>
                  </a:lnTo>
                  <a:lnTo>
                    <a:pt x="355447" y="69938"/>
                  </a:lnTo>
                  <a:lnTo>
                    <a:pt x="355447" y="45072"/>
                  </a:lnTo>
                  <a:lnTo>
                    <a:pt x="275577" y="45072"/>
                  </a:lnTo>
                  <a:lnTo>
                    <a:pt x="275577" y="26936"/>
                  </a:lnTo>
                  <a:lnTo>
                    <a:pt x="362229" y="26936"/>
                  </a:lnTo>
                  <a:lnTo>
                    <a:pt x="362229" y="1549"/>
                  </a:lnTo>
                  <a:lnTo>
                    <a:pt x="223393" y="1549"/>
                  </a:lnTo>
                  <a:lnTo>
                    <a:pt x="223393" y="117589"/>
                  </a:lnTo>
                  <a:lnTo>
                    <a:pt x="365353" y="117589"/>
                  </a:lnTo>
                  <a:lnTo>
                    <a:pt x="365353" y="92722"/>
                  </a:lnTo>
                  <a:close/>
                </a:path>
                <a:path w="813434" h="587375" extrusionOk="0">
                  <a:moveTo>
                    <a:pt x="373189" y="147116"/>
                  </a:moveTo>
                  <a:lnTo>
                    <a:pt x="0" y="147116"/>
                  </a:lnTo>
                  <a:lnTo>
                    <a:pt x="0" y="208775"/>
                  </a:lnTo>
                  <a:lnTo>
                    <a:pt x="231736" y="208775"/>
                  </a:lnTo>
                  <a:lnTo>
                    <a:pt x="242138" y="211569"/>
                  </a:lnTo>
                  <a:lnTo>
                    <a:pt x="249161" y="218744"/>
                  </a:lnTo>
                  <a:lnTo>
                    <a:pt x="251777" y="228434"/>
                  </a:lnTo>
                  <a:lnTo>
                    <a:pt x="248970" y="238810"/>
                  </a:lnTo>
                  <a:lnTo>
                    <a:pt x="107518" y="483857"/>
                  </a:lnTo>
                  <a:lnTo>
                    <a:pt x="153974" y="527367"/>
                  </a:lnTo>
                  <a:lnTo>
                    <a:pt x="373189" y="147116"/>
                  </a:lnTo>
                  <a:close/>
                </a:path>
                <a:path w="813434" h="587375" extrusionOk="0">
                  <a:moveTo>
                    <a:pt x="573620" y="1549"/>
                  </a:moveTo>
                  <a:lnTo>
                    <a:pt x="523506" y="1549"/>
                  </a:lnTo>
                  <a:lnTo>
                    <a:pt x="523506" y="79781"/>
                  </a:lnTo>
                  <a:lnTo>
                    <a:pt x="487578" y="39890"/>
                  </a:lnTo>
                  <a:lnTo>
                    <a:pt x="453047" y="1549"/>
                  </a:lnTo>
                  <a:lnTo>
                    <a:pt x="387273" y="1549"/>
                  </a:lnTo>
                  <a:lnTo>
                    <a:pt x="387273" y="117589"/>
                  </a:lnTo>
                  <a:lnTo>
                    <a:pt x="436867" y="117589"/>
                  </a:lnTo>
                  <a:lnTo>
                    <a:pt x="436867" y="39890"/>
                  </a:lnTo>
                  <a:lnTo>
                    <a:pt x="505231" y="117589"/>
                  </a:lnTo>
                  <a:lnTo>
                    <a:pt x="573620" y="117589"/>
                  </a:lnTo>
                  <a:lnTo>
                    <a:pt x="573620" y="79781"/>
                  </a:lnTo>
                  <a:lnTo>
                    <a:pt x="573620" y="1549"/>
                  </a:lnTo>
                  <a:close/>
                </a:path>
                <a:path w="813434" h="587375" extrusionOk="0">
                  <a:moveTo>
                    <a:pt x="616927" y="557936"/>
                  </a:moveTo>
                  <a:lnTo>
                    <a:pt x="491020" y="350456"/>
                  </a:lnTo>
                  <a:lnTo>
                    <a:pt x="406590" y="211366"/>
                  </a:lnTo>
                  <a:lnTo>
                    <a:pt x="406069" y="211366"/>
                  </a:lnTo>
                  <a:lnTo>
                    <a:pt x="406069" y="211874"/>
                  </a:lnTo>
                  <a:lnTo>
                    <a:pt x="200418" y="559498"/>
                  </a:lnTo>
                  <a:lnTo>
                    <a:pt x="255231" y="586943"/>
                  </a:lnTo>
                  <a:lnTo>
                    <a:pt x="389890" y="360565"/>
                  </a:lnTo>
                  <a:lnTo>
                    <a:pt x="397637" y="352983"/>
                  </a:lnTo>
                  <a:lnTo>
                    <a:pt x="407631" y="350456"/>
                  </a:lnTo>
                  <a:lnTo>
                    <a:pt x="417639" y="352983"/>
                  </a:lnTo>
                  <a:lnTo>
                    <a:pt x="425386" y="360565"/>
                  </a:lnTo>
                  <a:lnTo>
                    <a:pt x="561086" y="586943"/>
                  </a:lnTo>
                  <a:lnTo>
                    <a:pt x="616927" y="557936"/>
                  </a:lnTo>
                  <a:close/>
                </a:path>
                <a:path w="813434" h="587375" extrusionOk="0">
                  <a:moveTo>
                    <a:pt x="792276" y="117589"/>
                  </a:moveTo>
                  <a:lnTo>
                    <a:pt x="778484" y="96875"/>
                  </a:lnTo>
                  <a:lnTo>
                    <a:pt x="761593" y="71488"/>
                  </a:lnTo>
                  <a:lnTo>
                    <a:pt x="733653" y="29527"/>
                  </a:lnTo>
                  <a:lnTo>
                    <a:pt x="715035" y="1549"/>
                  </a:lnTo>
                  <a:lnTo>
                    <a:pt x="708291" y="1549"/>
                  </a:lnTo>
                  <a:lnTo>
                    <a:pt x="708291" y="71488"/>
                  </a:lnTo>
                  <a:lnTo>
                    <a:pt x="657123" y="71488"/>
                  </a:lnTo>
                  <a:lnTo>
                    <a:pt x="683742" y="29527"/>
                  </a:lnTo>
                  <a:lnTo>
                    <a:pt x="708291" y="71488"/>
                  </a:lnTo>
                  <a:lnTo>
                    <a:pt x="708291" y="1549"/>
                  </a:lnTo>
                  <a:lnTo>
                    <a:pt x="657644" y="1549"/>
                  </a:lnTo>
                  <a:lnTo>
                    <a:pt x="576745" y="117589"/>
                  </a:lnTo>
                  <a:lnTo>
                    <a:pt x="628942" y="117589"/>
                  </a:lnTo>
                  <a:lnTo>
                    <a:pt x="641464" y="96875"/>
                  </a:lnTo>
                  <a:lnTo>
                    <a:pt x="722350" y="96875"/>
                  </a:lnTo>
                  <a:lnTo>
                    <a:pt x="734390" y="117589"/>
                  </a:lnTo>
                  <a:lnTo>
                    <a:pt x="792276" y="117589"/>
                  </a:lnTo>
                  <a:close/>
                </a:path>
                <a:path w="813434" h="587375" extrusionOk="0">
                  <a:moveTo>
                    <a:pt x="813219" y="147116"/>
                  </a:moveTo>
                  <a:lnTo>
                    <a:pt x="439470" y="147116"/>
                  </a:lnTo>
                  <a:lnTo>
                    <a:pt x="658685" y="527367"/>
                  </a:lnTo>
                  <a:lnTo>
                    <a:pt x="705154" y="483857"/>
                  </a:lnTo>
                  <a:lnTo>
                    <a:pt x="563689" y="238810"/>
                  </a:lnTo>
                  <a:lnTo>
                    <a:pt x="560882" y="228434"/>
                  </a:lnTo>
                  <a:lnTo>
                    <a:pt x="563499" y="218744"/>
                  </a:lnTo>
                  <a:lnTo>
                    <a:pt x="570522" y="211569"/>
                  </a:lnTo>
                  <a:lnTo>
                    <a:pt x="580923" y="208775"/>
                  </a:lnTo>
                  <a:lnTo>
                    <a:pt x="813219" y="208775"/>
                  </a:lnTo>
                  <a:lnTo>
                    <a:pt x="813219" y="14711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7" name="Google Shape;57;p2"/>
          <p:cNvSpPr txBox="1">
            <a:spLocks noGrp="1"/>
          </p:cNvSpPr>
          <p:nvPr>
            <p:ph type="title"/>
          </p:nvPr>
        </p:nvSpPr>
        <p:spPr>
          <a:xfrm>
            <a:off x="2689076" y="716003"/>
            <a:ext cx="7674124" cy="2228815"/>
          </a:xfrm>
          <a:prstGeom prst="rect">
            <a:avLst/>
          </a:prstGeom>
          <a:noFill/>
          <a:ln>
            <a:noFill/>
          </a:ln>
        </p:spPr>
        <p:txBody>
          <a:bodyPr spcFirstLastPara="1" wrap="square" lIns="0" tIns="12700" rIns="0" bIns="0" anchor="t" anchorCtr="0">
            <a:spAutoFit/>
          </a:bodyPr>
          <a:lstStyle/>
          <a:p>
            <a:pPr marL="15240" marR="5080" lvl="0" indent="985519" rtl="0">
              <a:lnSpc>
                <a:spcPct val="100000"/>
              </a:lnSpc>
              <a:spcBef>
                <a:spcPts val="0"/>
              </a:spcBef>
              <a:spcAft>
                <a:spcPts val="0"/>
              </a:spcAft>
              <a:buNone/>
            </a:pPr>
            <a:r>
              <a:rPr lang="es-CO" b="1" dirty="0" smtClean="0"/>
              <a:t>     TECH</a:t>
            </a:r>
            <a:br>
              <a:rPr lang="es-CO" b="1" dirty="0" smtClean="0"/>
            </a:br>
            <a:r>
              <a:rPr lang="es-CO" b="1" dirty="0"/>
              <a:t> </a:t>
            </a:r>
            <a:r>
              <a:rPr lang="es-CO" b="1" dirty="0" smtClean="0"/>
              <a:t>  ELECTRONICS</a:t>
            </a:r>
            <a:endParaRPr b="1" dirty="0"/>
          </a:p>
        </p:txBody>
      </p:sp>
      <p:sp>
        <p:nvSpPr>
          <p:cNvPr id="58" name="Google Shape;58;p2"/>
          <p:cNvSpPr/>
          <p:nvPr/>
        </p:nvSpPr>
        <p:spPr>
          <a:xfrm>
            <a:off x="5228082" y="3321558"/>
            <a:ext cx="1736725" cy="0"/>
          </a:xfrm>
          <a:custGeom>
            <a:avLst/>
            <a:gdLst/>
            <a:ahLst/>
            <a:cxnLst/>
            <a:rect l="l" t="t" r="r" b="b"/>
            <a:pathLst>
              <a:path w="1736725" h="120000" extrusionOk="0">
                <a:moveTo>
                  <a:pt x="0" y="0"/>
                </a:moveTo>
                <a:lnTo>
                  <a:pt x="1736216" y="0"/>
                </a:lnTo>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59;p2"/>
          <p:cNvSpPr txBox="1"/>
          <p:nvPr/>
        </p:nvSpPr>
        <p:spPr>
          <a:xfrm>
            <a:off x="4545699" y="3521202"/>
            <a:ext cx="3960877" cy="1036181"/>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s-CO" sz="1600" dirty="0">
                <a:solidFill>
                  <a:srgbClr val="FFFFFF"/>
                </a:solidFill>
                <a:latin typeface="Trebuchet MS"/>
                <a:ea typeface="Trebuchet MS"/>
                <a:cs typeface="Trebuchet MS"/>
                <a:sym typeface="Trebuchet MS"/>
              </a:rPr>
              <a:t> Gil Hernández Eduardo José</a:t>
            </a:r>
            <a:endParaRPr dirty="0"/>
          </a:p>
          <a:p>
            <a:pPr marL="12700" marR="5080" lvl="0" indent="0" algn="just" rtl="0">
              <a:lnSpc>
                <a:spcPct val="100000"/>
              </a:lnSpc>
              <a:spcBef>
                <a:spcPts val="100"/>
              </a:spcBef>
              <a:spcAft>
                <a:spcPts val="0"/>
              </a:spcAft>
              <a:buNone/>
            </a:pPr>
            <a:r>
              <a:rPr lang="es-CO" sz="1600" dirty="0">
                <a:solidFill>
                  <a:srgbClr val="FFFFFF"/>
                </a:solidFill>
                <a:latin typeface="Trebuchet MS"/>
                <a:ea typeface="Trebuchet MS"/>
                <a:cs typeface="Trebuchet MS"/>
                <a:sym typeface="Trebuchet MS"/>
              </a:rPr>
              <a:t>Montenegro Martin </a:t>
            </a:r>
            <a:r>
              <a:rPr lang="es-CO" sz="1600" dirty="0" smtClean="0">
                <a:solidFill>
                  <a:srgbClr val="FFFFFF"/>
                </a:solidFill>
                <a:latin typeface="Trebuchet MS"/>
                <a:ea typeface="Trebuchet MS"/>
                <a:cs typeface="Trebuchet MS"/>
                <a:sym typeface="Trebuchet MS"/>
              </a:rPr>
              <a:t>Julián </a:t>
            </a:r>
            <a:r>
              <a:rPr lang="es-CO" sz="1600" dirty="0">
                <a:solidFill>
                  <a:srgbClr val="FFFFFF"/>
                </a:solidFill>
                <a:latin typeface="Trebuchet MS"/>
                <a:ea typeface="Trebuchet MS"/>
                <a:cs typeface="Trebuchet MS"/>
                <a:sym typeface="Trebuchet MS"/>
              </a:rPr>
              <a:t>Alcides</a:t>
            </a:r>
            <a:endParaRPr dirty="0"/>
          </a:p>
          <a:p>
            <a:pPr marL="12700" marR="5080" lvl="0" indent="0" algn="just" rtl="0">
              <a:lnSpc>
                <a:spcPct val="100000"/>
              </a:lnSpc>
              <a:spcBef>
                <a:spcPts val="100"/>
              </a:spcBef>
              <a:spcAft>
                <a:spcPts val="0"/>
              </a:spcAft>
              <a:buNone/>
            </a:pPr>
            <a:r>
              <a:rPr lang="es-CO" sz="1600" dirty="0">
                <a:solidFill>
                  <a:schemeClr val="bg1"/>
                </a:solidFill>
                <a:latin typeface="Trebuchet MS"/>
                <a:ea typeface="Trebuchet MS"/>
                <a:cs typeface="Trebuchet MS"/>
                <a:sym typeface="Trebuchet MS"/>
              </a:rPr>
              <a:t>Caballero Rodríguez John Fredy </a:t>
            </a:r>
            <a:endParaRPr dirty="0">
              <a:solidFill>
                <a:schemeClr val="bg1"/>
              </a:solidFill>
            </a:endParaRPr>
          </a:p>
          <a:p>
            <a:pPr marL="12700" marR="5080" lvl="0" indent="0" algn="just" rtl="0">
              <a:lnSpc>
                <a:spcPct val="100000"/>
              </a:lnSpc>
              <a:spcBef>
                <a:spcPts val="100"/>
              </a:spcBef>
              <a:spcAft>
                <a:spcPts val="0"/>
              </a:spcAft>
              <a:buNone/>
            </a:pPr>
            <a:r>
              <a:rPr lang="es-ES" sz="1600" dirty="0">
                <a:solidFill>
                  <a:schemeClr val="bg1"/>
                </a:solidFill>
                <a:latin typeface="Trebuchet MS"/>
                <a:ea typeface="Trebuchet MS"/>
                <a:cs typeface="Trebuchet MS"/>
                <a:sym typeface="Trebuchet MS"/>
              </a:rPr>
              <a:t>Fandiño </a:t>
            </a:r>
            <a:r>
              <a:rPr lang="es-ES" sz="1600" dirty="0" smtClean="0">
                <a:solidFill>
                  <a:schemeClr val="bg1"/>
                </a:solidFill>
                <a:latin typeface="Trebuchet MS"/>
                <a:ea typeface="Trebuchet MS"/>
                <a:cs typeface="Trebuchet MS"/>
                <a:sym typeface="Trebuchet MS"/>
              </a:rPr>
              <a:t>Hernández </a:t>
            </a:r>
            <a:r>
              <a:rPr lang="es-ES" sz="1600" dirty="0">
                <a:solidFill>
                  <a:schemeClr val="bg1"/>
                </a:solidFill>
                <a:latin typeface="Trebuchet MS"/>
                <a:ea typeface="Trebuchet MS"/>
                <a:cs typeface="Trebuchet MS"/>
                <a:sym typeface="Trebuchet MS"/>
              </a:rPr>
              <a:t>Angie Natalia</a:t>
            </a:r>
            <a:endParaRPr sz="1600" dirty="0">
              <a:solidFill>
                <a:schemeClr val="bg1"/>
              </a:solidFill>
              <a:latin typeface="Trebuchet MS"/>
              <a:ea typeface="Trebuchet MS"/>
              <a:cs typeface="Trebuchet MS"/>
              <a:sym typeface="Trebuchet MS"/>
            </a:endParaRPr>
          </a:p>
        </p:txBody>
      </p:sp>
      <p:sp>
        <p:nvSpPr>
          <p:cNvPr id="69" name="Google Shape;69;p2"/>
          <p:cNvSpPr txBox="1"/>
          <p:nvPr/>
        </p:nvSpPr>
        <p:spPr>
          <a:xfrm>
            <a:off x="1924609" y="5340327"/>
            <a:ext cx="9203055" cy="1001394"/>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s-CO" sz="1600" dirty="0">
                <a:solidFill>
                  <a:srgbClr val="FFFFFF"/>
                </a:solidFill>
                <a:latin typeface="Trebuchet MS"/>
                <a:ea typeface="Trebuchet MS"/>
                <a:cs typeface="Trebuchet MS"/>
                <a:sym typeface="Trebuchet MS"/>
              </a:rPr>
              <a:t>Servicio Nacional de Aprendizaje –SENA, Centro de Electricidad Electrónica y Telecomunicaciones</a:t>
            </a:r>
            <a:endParaRPr sz="1600" dirty="0">
              <a:solidFill>
                <a:schemeClr val="dk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s-CO" sz="1600" dirty="0">
                <a:solidFill>
                  <a:srgbClr val="FFFFFF"/>
                </a:solidFill>
                <a:latin typeface="Trebuchet MS"/>
                <a:ea typeface="Trebuchet MS"/>
                <a:cs typeface="Trebuchet MS"/>
                <a:sym typeface="Trebuchet MS"/>
              </a:rPr>
              <a:t>Técnico en Programación de Software - TPS, Primer Trimestre</a:t>
            </a:r>
            <a:endParaRPr sz="1600" dirty="0">
              <a:solidFill>
                <a:schemeClr val="dk1"/>
              </a:solidFill>
              <a:latin typeface="Trebuchet MS"/>
              <a:ea typeface="Trebuchet MS"/>
              <a:cs typeface="Trebuchet MS"/>
              <a:sym typeface="Trebuchet MS"/>
            </a:endParaRPr>
          </a:p>
          <a:p>
            <a:pPr marL="3232150" marR="3224530" lvl="0" indent="-635" algn="ctr" rtl="0">
              <a:lnSpc>
                <a:spcPct val="100000"/>
              </a:lnSpc>
              <a:spcBef>
                <a:spcPts val="0"/>
              </a:spcBef>
              <a:spcAft>
                <a:spcPts val="0"/>
              </a:spcAft>
              <a:buNone/>
            </a:pPr>
            <a:r>
              <a:rPr lang="es-CO" sz="1600" dirty="0">
                <a:solidFill>
                  <a:srgbClr val="FFFFFF"/>
                </a:solidFill>
                <a:latin typeface="Trebuchet MS"/>
                <a:ea typeface="Trebuchet MS"/>
                <a:cs typeface="Trebuchet MS"/>
                <a:sym typeface="Trebuchet MS"/>
              </a:rPr>
              <a:t>Instructor Albeiro Ramos  Bogotá, 25 de marzo de 2023</a:t>
            </a:r>
            <a:endParaRPr sz="1600" dirty="0">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59345"/>
            <a:ext cx="12191999" cy="1459440"/>
          </a:xfrm>
          <a:prstGeom prst="rect">
            <a:avLst/>
          </a:prstGeom>
          <a:noFill/>
          <a:ln>
            <a:noFill/>
          </a:ln>
        </p:spPr>
      </p:pic>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2" name="Imagen 1"/>
          <p:cNvPicPr>
            <a:picLocks noChangeAspect="1"/>
          </p:cNvPicPr>
          <p:nvPr/>
        </p:nvPicPr>
        <p:blipFill>
          <a:blip r:embed="rId6"/>
          <a:stretch>
            <a:fillRect/>
          </a:stretch>
        </p:blipFill>
        <p:spPr>
          <a:xfrm>
            <a:off x="853036" y="1459440"/>
            <a:ext cx="4411692" cy="2450940"/>
          </a:xfrm>
          <a:prstGeom prst="rect">
            <a:avLst/>
          </a:prstGeom>
        </p:spPr>
      </p:pic>
      <p:sp>
        <p:nvSpPr>
          <p:cNvPr id="14" name="Google Shape;192;p12"/>
          <p:cNvSpPr txBox="1">
            <a:spLocks/>
          </p:cNvSpPr>
          <p:nvPr/>
        </p:nvSpPr>
        <p:spPr>
          <a:xfrm>
            <a:off x="562090" y="0"/>
            <a:ext cx="5288932" cy="1366385"/>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2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lgn="ctr"/>
            <a:r>
              <a:rPr lang="es-ES" sz="4400" b="1" dirty="0" smtClean="0"/>
              <a:t>CRUD</a:t>
            </a:r>
            <a:br>
              <a:rPr lang="es-ES" sz="4400" b="1" dirty="0" smtClean="0"/>
            </a:br>
            <a:r>
              <a:rPr lang="es-ES" sz="4400" dirty="0" smtClean="0"/>
              <a:t>Eliminar - Modificar</a:t>
            </a:r>
            <a:endParaRPr lang="es-ES" sz="4400" dirty="0"/>
          </a:p>
        </p:txBody>
      </p:sp>
      <p:pic>
        <p:nvPicPr>
          <p:cNvPr id="7" name="Imagen 6"/>
          <p:cNvPicPr>
            <a:picLocks noChangeAspect="1"/>
          </p:cNvPicPr>
          <p:nvPr/>
        </p:nvPicPr>
        <p:blipFill>
          <a:blip r:embed="rId7"/>
          <a:stretch>
            <a:fillRect/>
          </a:stretch>
        </p:blipFill>
        <p:spPr>
          <a:xfrm>
            <a:off x="5851403" y="1424234"/>
            <a:ext cx="4366638" cy="2486146"/>
          </a:xfrm>
          <a:prstGeom prst="rect">
            <a:avLst/>
          </a:prstGeom>
        </p:spPr>
      </p:pic>
      <p:pic>
        <p:nvPicPr>
          <p:cNvPr id="8" name="Imagen 7"/>
          <p:cNvPicPr>
            <a:picLocks noChangeAspect="1"/>
          </p:cNvPicPr>
          <p:nvPr/>
        </p:nvPicPr>
        <p:blipFill>
          <a:blip r:embed="rId8"/>
          <a:stretch>
            <a:fillRect/>
          </a:stretch>
        </p:blipFill>
        <p:spPr>
          <a:xfrm>
            <a:off x="6083100" y="4311645"/>
            <a:ext cx="4134941" cy="2446734"/>
          </a:xfrm>
          <a:prstGeom prst="rect">
            <a:avLst/>
          </a:prstGeom>
        </p:spPr>
      </p:pic>
      <p:pic>
        <p:nvPicPr>
          <p:cNvPr id="9" name="Imagen 8"/>
          <p:cNvPicPr>
            <a:picLocks noChangeAspect="1"/>
          </p:cNvPicPr>
          <p:nvPr/>
        </p:nvPicPr>
        <p:blipFill>
          <a:blip r:embed="rId9"/>
          <a:stretch>
            <a:fillRect/>
          </a:stretch>
        </p:blipFill>
        <p:spPr>
          <a:xfrm>
            <a:off x="1150892" y="4123538"/>
            <a:ext cx="4412457" cy="2634841"/>
          </a:xfrm>
          <a:prstGeom prst="rect">
            <a:avLst/>
          </a:prstGeom>
        </p:spPr>
      </p:pic>
    </p:spTree>
    <p:extLst>
      <p:ext uri="{BB962C8B-B14F-4D97-AF65-F5344CB8AC3E}">
        <p14:creationId xmlns:p14="http://schemas.microsoft.com/office/powerpoint/2010/main" val="792142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1" y="-59345"/>
            <a:ext cx="12191999" cy="1459440"/>
          </a:xfrm>
          <a:prstGeom prst="rect">
            <a:avLst/>
          </a:prstGeom>
          <a:noFill/>
          <a:ln>
            <a:noFill/>
          </a:ln>
        </p:spPr>
      </p:pic>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sp>
        <p:nvSpPr>
          <p:cNvPr id="14" name="Google Shape;192;p12"/>
          <p:cNvSpPr txBox="1">
            <a:spLocks/>
          </p:cNvSpPr>
          <p:nvPr/>
        </p:nvSpPr>
        <p:spPr>
          <a:xfrm>
            <a:off x="562090" y="0"/>
            <a:ext cx="5288932" cy="1366385"/>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7200" b="0"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lgn="ctr"/>
            <a:r>
              <a:rPr lang="es-ES" sz="4400" b="1" dirty="0" smtClean="0"/>
              <a:t>CRUD</a:t>
            </a:r>
            <a:br>
              <a:rPr lang="es-ES" sz="4400" b="1" dirty="0" smtClean="0"/>
            </a:br>
            <a:r>
              <a:rPr lang="es-ES" sz="4400" dirty="0" smtClean="0"/>
              <a:t>Modificar - Listar</a:t>
            </a:r>
            <a:endParaRPr lang="es-ES" sz="4400" dirty="0"/>
          </a:p>
        </p:txBody>
      </p:sp>
      <p:pic>
        <p:nvPicPr>
          <p:cNvPr id="3" name="Imagen 2"/>
          <p:cNvPicPr>
            <a:picLocks noChangeAspect="1"/>
          </p:cNvPicPr>
          <p:nvPr/>
        </p:nvPicPr>
        <p:blipFill>
          <a:blip r:embed="rId6"/>
          <a:stretch>
            <a:fillRect/>
          </a:stretch>
        </p:blipFill>
        <p:spPr>
          <a:xfrm>
            <a:off x="562090" y="2571355"/>
            <a:ext cx="5233387" cy="2915045"/>
          </a:xfrm>
          <a:prstGeom prst="rect">
            <a:avLst/>
          </a:prstGeom>
        </p:spPr>
      </p:pic>
      <p:pic>
        <p:nvPicPr>
          <p:cNvPr id="4" name="Imagen 3"/>
          <p:cNvPicPr>
            <a:picLocks noChangeAspect="1"/>
          </p:cNvPicPr>
          <p:nvPr/>
        </p:nvPicPr>
        <p:blipFill>
          <a:blip r:embed="rId7"/>
          <a:stretch>
            <a:fillRect/>
          </a:stretch>
        </p:blipFill>
        <p:spPr>
          <a:xfrm>
            <a:off x="6015573" y="2366026"/>
            <a:ext cx="5655381" cy="3325702"/>
          </a:xfrm>
          <a:prstGeom prst="rect">
            <a:avLst/>
          </a:prstGeom>
        </p:spPr>
      </p:pic>
    </p:spTree>
    <p:extLst>
      <p:ext uri="{BB962C8B-B14F-4D97-AF65-F5344CB8AC3E}">
        <p14:creationId xmlns:p14="http://schemas.microsoft.com/office/powerpoint/2010/main" val="26890362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34923" y="365251"/>
            <a:ext cx="3463925"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Relacional</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11" name="Imagen 10"/>
          <p:cNvPicPr/>
          <p:nvPr/>
        </p:nvPicPr>
        <p:blipFill>
          <a:blip r:embed="rId6">
            <a:extLst>
              <a:ext uri="{28A0092B-C50C-407E-A947-70E740481C1C}">
                <a14:useLocalDpi xmlns:a14="http://schemas.microsoft.com/office/drawing/2010/main" val="0"/>
              </a:ext>
            </a:extLst>
          </a:blip>
          <a:srcRect/>
          <a:stretch>
            <a:fillRect/>
          </a:stretch>
        </p:blipFill>
        <p:spPr bwMode="auto">
          <a:xfrm>
            <a:off x="2349201" y="1459440"/>
            <a:ext cx="7493595" cy="5398560"/>
          </a:xfrm>
          <a:prstGeom prst="rect">
            <a:avLst/>
          </a:prstGeom>
          <a:noFill/>
          <a:ln>
            <a:noFill/>
          </a:ln>
        </p:spPr>
      </p:pic>
    </p:spTree>
    <p:extLst>
      <p:ext uri="{BB962C8B-B14F-4D97-AF65-F5344CB8AC3E}">
        <p14:creationId xmlns:p14="http://schemas.microsoft.com/office/powerpoint/2010/main" val="12217720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34923" y="365251"/>
            <a:ext cx="5644204"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Diccionario de datos</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2" name="Imagen 1"/>
          <p:cNvPicPr>
            <a:picLocks noChangeAspect="1"/>
          </p:cNvPicPr>
          <p:nvPr/>
        </p:nvPicPr>
        <p:blipFill>
          <a:blip r:embed="rId6"/>
          <a:stretch>
            <a:fillRect/>
          </a:stretch>
        </p:blipFill>
        <p:spPr>
          <a:xfrm>
            <a:off x="229851" y="1539620"/>
            <a:ext cx="11732295" cy="5253007"/>
          </a:xfrm>
          <a:prstGeom prst="rect">
            <a:avLst/>
          </a:prstGeom>
        </p:spPr>
      </p:pic>
    </p:spTree>
    <p:extLst>
      <p:ext uri="{BB962C8B-B14F-4D97-AF65-F5344CB8AC3E}">
        <p14:creationId xmlns:p14="http://schemas.microsoft.com/office/powerpoint/2010/main" val="5974159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34923" y="365251"/>
            <a:ext cx="5644204"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Diccionario de datos</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3" name="Imagen 2"/>
          <p:cNvPicPr>
            <a:picLocks noChangeAspect="1"/>
          </p:cNvPicPr>
          <p:nvPr/>
        </p:nvPicPr>
        <p:blipFill>
          <a:blip r:embed="rId6"/>
          <a:stretch>
            <a:fillRect/>
          </a:stretch>
        </p:blipFill>
        <p:spPr>
          <a:xfrm>
            <a:off x="35774" y="1564385"/>
            <a:ext cx="12156225" cy="5100388"/>
          </a:xfrm>
          <a:prstGeom prst="rect">
            <a:avLst/>
          </a:prstGeom>
        </p:spPr>
      </p:pic>
    </p:spTree>
    <p:extLst>
      <p:ext uri="{BB962C8B-B14F-4D97-AF65-F5344CB8AC3E}">
        <p14:creationId xmlns:p14="http://schemas.microsoft.com/office/powerpoint/2010/main" val="591982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92" name="Google Shape;192;p12"/>
          <p:cNvSpPr txBox="1">
            <a:spLocks noGrp="1"/>
          </p:cNvSpPr>
          <p:nvPr>
            <p:ph type="title"/>
          </p:nvPr>
        </p:nvSpPr>
        <p:spPr>
          <a:xfrm>
            <a:off x="534923" y="365251"/>
            <a:ext cx="5644204" cy="689276"/>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smtClean="0"/>
              <a:t>Diccionario de datos</a:t>
            </a:r>
            <a:endParaRPr sz="4400" b="1" dirty="0"/>
          </a:p>
        </p:txBody>
      </p:sp>
      <p:sp>
        <p:nvSpPr>
          <p:cNvPr id="193" name="Google Shape;193;p12"/>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2"/>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95" name="Google Shape;195;p12"/>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2"/>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pic>
        <p:nvPicPr>
          <p:cNvPr id="198" name="Google Shape;198;p12"/>
          <p:cNvPicPr preferRelativeResize="0"/>
          <p:nvPr/>
        </p:nvPicPr>
        <p:blipFill rotWithShape="1">
          <a:blip r:embed="rId4">
            <a:alphaModFix/>
          </a:blip>
          <a:srcRect/>
          <a:stretch/>
        </p:blipFill>
        <p:spPr>
          <a:xfrm>
            <a:off x="9809243" y="508634"/>
            <a:ext cx="1080135" cy="541909"/>
          </a:xfrm>
          <a:prstGeom prst="rect">
            <a:avLst/>
          </a:prstGeom>
          <a:noFill/>
          <a:ln>
            <a:noFill/>
          </a:ln>
        </p:spPr>
      </p:pic>
      <p:pic>
        <p:nvPicPr>
          <p:cNvPr id="199" name="Google Shape;199;p12"/>
          <p:cNvPicPr preferRelativeResize="0"/>
          <p:nvPr/>
        </p:nvPicPr>
        <p:blipFill rotWithShape="1">
          <a:blip r:embed="rId5">
            <a:alphaModFix/>
          </a:blip>
          <a:srcRect/>
          <a:stretch/>
        </p:blipFill>
        <p:spPr>
          <a:xfrm>
            <a:off x="8694166" y="513842"/>
            <a:ext cx="1080770" cy="535177"/>
          </a:xfrm>
          <a:prstGeom prst="rect">
            <a:avLst/>
          </a:prstGeom>
          <a:noFill/>
          <a:ln>
            <a:noFill/>
          </a:ln>
        </p:spPr>
      </p:pic>
      <p:pic>
        <p:nvPicPr>
          <p:cNvPr id="3" name="Imagen 2"/>
          <p:cNvPicPr>
            <a:picLocks noChangeAspect="1"/>
          </p:cNvPicPr>
          <p:nvPr/>
        </p:nvPicPr>
        <p:blipFill>
          <a:blip r:embed="rId6"/>
          <a:stretch>
            <a:fillRect/>
          </a:stretch>
        </p:blipFill>
        <p:spPr>
          <a:xfrm>
            <a:off x="87448" y="1564385"/>
            <a:ext cx="12017101" cy="5133605"/>
          </a:xfrm>
          <a:prstGeom prst="rect">
            <a:avLst/>
          </a:prstGeom>
        </p:spPr>
      </p:pic>
    </p:spTree>
    <p:extLst>
      <p:ext uri="{BB962C8B-B14F-4D97-AF65-F5344CB8AC3E}">
        <p14:creationId xmlns:p14="http://schemas.microsoft.com/office/powerpoint/2010/main" val="16910616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g22d231bbb7a_0_0"/>
          <p:cNvSpPr txBox="1">
            <a:spLocks noGrp="1"/>
          </p:cNvSpPr>
          <p:nvPr>
            <p:ph type="body" idx="1"/>
          </p:nvPr>
        </p:nvSpPr>
        <p:spPr>
          <a:xfrm>
            <a:off x="451049" y="2286596"/>
            <a:ext cx="11289900" cy="3323987"/>
          </a:xfrm>
          <a:prstGeom prst="rect">
            <a:avLst/>
          </a:prstGeom>
        </p:spPr>
        <p:txBody>
          <a:bodyPr spcFirstLastPara="1" wrap="square" lIns="0" tIns="0" rIns="0" bIns="0" anchor="t" anchorCtr="0">
            <a:spAutoFit/>
          </a:bodyPr>
          <a:lstStyle/>
          <a:p>
            <a:pPr lvl="0" indent="-317500">
              <a:buChar char="●"/>
            </a:pPr>
            <a:r>
              <a:rPr lang="es-CO" u="sng" dirty="0" smtClean="0">
                <a:solidFill>
                  <a:schemeClr val="hlink"/>
                </a:solidFill>
              </a:rPr>
              <a:t>https</a:t>
            </a:r>
            <a:r>
              <a:rPr lang="es-CO" u="sng" dirty="0">
                <a:solidFill>
                  <a:schemeClr val="hlink"/>
                </a:solidFill>
              </a:rPr>
              <a:t>://github.com/Juli2888/ADSO_N_2617510/tree/main/TRIMESTRE%205/No%20competencia/3.%20Evidencias%20de%20aprendizaje/login_crud</a:t>
            </a:r>
            <a:endParaRPr dirty="0"/>
          </a:p>
          <a:p>
            <a:pPr marL="0" lvl="0" indent="0" algn="l" rtl="0">
              <a:spcBef>
                <a:spcPts val="0"/>
              </a:spcBef>
              <a:spcAft>
                <a:spcPts val="0"/>
              </a:spcAft>
              <a:buNone/>
            </a:pPr>
            <a:endParaRPr dirty="0"/>
          </a:p>
          <a:p>
            <a:pPr indent="-317500">
              <a:buFont typeface="Arial"/>
              <a:buChar char="●"/>
            </a:pPr>
            <a:r>
              <a:rPr lang="es-CO" u="sng" dirty="0">
                <a:solidFill>
                  <a:schemeClr val="hlink"/>
                </a:solidFill>
                <a:hlinkClick r:id="rId3"/>
              </a:rPr>
              <a:t>https://soysena-my.sharepoint.com/:f:/</a:t>
            </a:r>
            <a:r>
              <a:rPr lang="es-CO" u="sng" dirty="0" smtClean="0">
                <a:solidFill>
                  <a:schemeClr val="hlink"/>
                </a:solidFill>
                <a:hlinkClick r:id="rId3"/>
              </a:rPr>
              <a:t>g/personal/ejgil24_soy_sena_edu_co/EoBlwhjNAaVHsZXMwZ4KAF4B-XPhJbhZnF4ou_2FMZRScg?e=qG2o03</a:t>
            </a:r>
            <a:endParaRPr lang="es-CO" u="sng" dirty="0" smtClean="0">
              <a:solidFill>
                <a:schemeClr val="hlink"/>
              </a:solidFill>
            </a:endParaRPr>
          </a:p>
          <a:p>
            <a:pPr indent="-317500">
              <a:buFont typeface="Arial"/>
              <a:buChar char="●"/>
            </a:pPr>
            <a:endParaRPr lang="es-CO" u="sng" dirty="0" smtClean="0">
              <a:solidFill>
                <a:schemeClr val="hlink"/>
              </a:solidFill>
            </a:endParaRPr>
          </a:p>
          <a:p>
            <a:pPr indent="-317500">
              <a:buFont typeface="Arial"/>
              <a:buChar char="●"/>
            </a:pPr>
            <a:r>
              <a:rPr lang="en-US" u="sng" dirty="0" smtClean="0">
                <a:solidFill>
                  <a:schemeClr val="hlink"/>
                </a:solidFill>
              </a:rPr>
              <a:t>file:///C:/Users/USER/Downloads/DICCIONARIO%20DE%20DATOS.HTML</a:t>
            </a:r>
            <a:endParaRPr u="sng" dirty="0" smtClean="0">
              <a:solidFill>
                <a:schemeClr val="hlink"/>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06" name="Google Shape;206;g22d231bbb7a_0_0"/>
          <p:cNvPicPr preferRelativeResize="0"/>
          <p:nvPr/>
        </p:nvPicPr>
        <p:blipFill rotWithShape="1">
          <a:blip r:embed="rId4">
            <a:alphaModFix/>
          </a:blip>
          <a:srcRect/>
          <a:stretch/>
        </p:blipFill>
        <p:spPr>
          <a:xfrm>
            <a:off x="0" y="0"/>
            <a:ext cx="12191998" cy="1459440"/>
          </a:xfrm>
          <a:prstGeom prst="rect">
            <a:avLst/>
          </a:prstGeom>
          <a:noFill/>
          <a:ln>
            <a:noFill/>
          </a:ln>
        </p:spPr>
      </p:pic>
      <p:sp>
        <p:nvSpPr>
          <p:cNvPr id="207" name="Google Shape;207;g22d231bbb7a_0_0"/>
          <p:cNvSpPr txBox="1">
            <a:spLocks noGrp="1"/>
          </p:cNvSpPr>
          <p:nvPr>
            <p:ph type="title"/>
          </p:nvPr>
        </p:nvSpPr>
        <p:spPr>
          <a:xfrm>
            <a:off x="534923" y="365251"/>
            <a:ext cx="3463800" cy="6894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a:t>Repositorio </a:t>
            </a:r>
            <a:endParaRPr sz="4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11"/>
        <p:cNvGrpSpPr/>
        <p:nvPr/>
      </p:nvGrpSpPr>
      <p:grpSpPr>
        <a:xfrm>
          <a:off x="0" y="0"/>
          <a:ext cx="0" cy="0"/>
          <a:chOff x="0" y="0"/>
          <a:chExt cx="0" cy="0"/>
        </a:xfrm>
      </p:grpSpPr>
      <p:pic>
        <p:nvPicPr>
          <p:cNvPr id="212" name="Google Shape;212;p13"/>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213" name="Google Shape;213;p13"/>
          <p:cNvSpPr txBox="1">
            <a:spLocks noGrp="1"/>
          </p:cNvSpPr>
          <p:nvPr>
            <p:ph type="title"/>
          </p:nvPr>
        </p:nvSpPr>
        <p:spPr>
          <a:xfrm>
            <a:off x="534923" y="253238"/>
            <a:ext cx="6443345" cy="951865"/>
          </a:xfrm>
          <a:prstGeom prst="rect">
            <a:avLst/>
          </a:prstGeom>
          <a:noFill/>
          <a:ln>
            <a:noFill/>
          </a:ln>
        </p:spPr>
        <p:txBody>
          <a:bodyPr spcFirstLastPara="1" wrap="square" lIns="0" tIns="67300" rIns="0" bIns="0" anchor="t" anchorCtr="0">
            <a:spAutoFit/>
          </a:bodyPr>
          <a:lstStyle/>
          <a:p>
            <a:pPr marL="12700" marR="5080" lvl="0" indent="0" algn="l" rtl="0">
              <a:lnSpc>
                <a:spcPct val="108124"/>
              </a:lnSpc>
              <a:spcBef>
                <a:spcPts val="0"/>
              </a:spcBef>
              <a:spcAft>
                <a:spcPts val="0"/>
              </a:spcAft>
              <a:buNone/>
            </a:pPr>
            <a:r>
              <a:rPr lang="es-CO" sz="3200"/>
              <a:t>Entregables Proyecto Formativo  por Trimestre</a:t>
            </a:r>
            <a:endParaRPr sz="3200"/>
          </a:p>
        </p:txBody>
      </p:sp>
      <p:sp>
        <p:nvSpPr>
          <p:cNvPr id="214" name="Google Shape;214;p13"/>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3"/>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216" name="Google Shape;216;p13"/>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3"/>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218" name="Google Shape;218;p13"/>
          <p:cNvSpPr txBox="1"/>
          <p:nvPr/>
        </p:nvSpPr>
        <p:spPr>
          <a:xfrm>
            <a:off x="1445005" y="1905762"/>
            <a:ext cx="2848610" cy="2159000"/>
          </a:xfrm>
          <a:prstGeom prst="rect">
            <a:avLst/>
          </a:prstGeom>
          <a:noFill/>
          <a:ln>
            <a:noFill/>
          </a:ln>
        </p:spPr>
        <p:txBody>
          <a:bodyPr spcFirstLastPara="1" wrap="square" lIns="0" tIns="12050" rIns="0" bIns="0" anchor="t" anchorCtr="0">
            <a:spAutoFit/>
          </a:bodyPr>
          <a:lstStyle/>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Plan de Proyecto</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Levantamiento de Información</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5"/>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Diagrama de Procesos</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IEEE-830 o Historias de Usuario</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Diagrama Casos de Uso</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Casos de Uso Extendido</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Diagrama de Clases</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Prototipo No Funcional</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Patrón de Diseño</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Entregables</a:t>
            </a:r>
            <a:endParaRPr sz="1400">
              <a:solidFill>
                <a:schemeClr val="dk1"/>
              </a:solidFill>
              <a:latin typeface="Trebuchet MS"/>
              <a:ea typeface="Trebuchet MS"/>
              <a:cs typeface="Trebuchet MS"/>
              <a:sym typeface="Trebuchet MS"/>
            </a:endParaRPr>
          </a:p>
        </p:txBody>
      </p:sp>
      <p:sp>
        <p:nvSpPr>
          <p:cNvPr id="219" name="Google Shape;219;p13"/>
          <p:cNvSpPr/>
          <p:nvPr/>
        </p:nvSpPr>
        <p:spPr>
          <a:xfrm>
            <a:off x="1224533" y="1796795"/>
            <a:ext cx="971550" cy="45720"/>
          </a:xfrm>
          <a:custGeom>
            <a:avLst/>
            <a:gdLst/>
            <a:ahLst/>
            <a:cxnLst/>
            <a:rect l="l" t="t" r="r" b="b"/>
            <a:pathLst>
              <a:path w="971550" h="45719" extrusionOk="0">
                <a:moveTo>
                  <a:pt x="971550" y="0"/>
                </a:moveTo>
                <a:lnTo>
                  <a:pt x="0" y="0"/>
                </a:lnTo>
                <a:lnTo>
                  <a:pt x="0" y="45720"/>
                </a:lnTo>
                <a:lnTo>
                  <a:pt x="971550" y="45720"/>
                </a:lnTo>
                <a:lnTo>
                  <a:pt x="971550" y="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13"/>
          <p:cNvSpPr txBox="1"/>
          <p:nvPr/>
        </p:nvSpPr>
        <p:spPr>
          <a:xfrm>
            <a:off x="1190497" y="1488947"/>
            <a:ext cx="181419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CO" sz="1800" dirty="0">
                <a:solidFill>
                  <a:srgbClr val="38AA00"/>
                </a:solidFill>
                <a:latin typeface="Trebuchet MS"/>
                <a:ea typeface="Trebuchet MS"/>
                <a:cs typeface="Trebuchet MS"/>
                <a:sym typeface="Trebuchet MS"/>
              </a:rPr>
              <a:t>Primer Trimestre</a:t>
            </a:r>
            <a:endParaRPr sz="1800" dirty="0">
              <a:solidFill>
                <a:schemeClr val="dk1"/>
              </a:solidFill>
              <a:latin typeface="Trebuchet MS"/>
              <a:ea typeface="Trebuchet MS"/>
              <a:cs typeface="Trebuchet MS"/>
              <a:sym typeface="Trebuchet MS"/>
            </a:endParaRPr>
          </a:p>
        </p:txBody>
      </p:sp>
      <p:sp>
        <p:nvSpPr>
          <p:cNvPr id="221" name="Google Shape;221;p13"/>
          <p:cNvSpPr txBox="1"/>
          <p:nvPr/>
        </p:nvSpPr>
        <p:spPr>
          <a:xfrm>
            <a:off x="1445005" y="4627626"/>
            <a:ext cx="3378200" cy="1945639"/>
          </a:xfrm>
          <a:prstGeom prst="rect">
            <a:avLst/>
          </a:prstGeom>
          <a:noFill/>
          <a:ln>
            <a:noFill/>
          </a:ln>
        </p:spPr>
        <p:txBody>
          <a:bodyPr spcFirstLastPara="1" wrap="square" lIns="0" tIns="12050" rIns="0" bIns="0" anchor="t" anchorCtr="0">
            <a:spAutoFit/>
          </a:bodyPr>
          <a:lstStyle/>
          <a:p>
            <a:pPr marL="298450" marR="0" lvl="0" indent="-2857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Modelo Entidad Relación</a:t>
            </a:r>
            <a:endParaRPr sz="1400">
              <a:solidFill>
                <a:schemeClr val="dk1"/>
              </a:solidFill>
              <a:latin typeface="Trebuchet MS"/>
              <a:ea typeface="Trebuchet MS"/>
              <a:cs typeface="Trebuchet MS"/>
              <a:sym typeface="Trebuchet MS"/>
            </a:endParaRPr>
          </a:p>
          <a:p>
            <a:pPr marL="298450" marR="0" lvl="0" indent="-2857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Modelo Relacional</a:t>
            </a:r>
            <a:endParaRPr sz="1400">
              <a:solidFill>
                <a:schemeClr val="dk1"/>
              </a:solidFill>
              <a:latin typeface="Trebuchet MS"/>
              <a:ea typeface="Trebuchet MS"/>
              <a:cs typeface="Trebuchet MS"/>
              <a:sym typeface="Trebuchet MS"/>
            </a:endParaRPr>
          </a:p>
          <a:p>
            <a:pPr marL="298450" marR="0" lvl="0" indent="-2857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Diccionario de Datos</a:t>
            </a:r>
            <a:endParaRPr sz="1400">
              <a:solidFill>
                <a:schemeClr val="dk1"/>
              </a:solidFill>
              <a:latin typeface="Trebuchet MS"/>
              <a:ea typeface="Trebuchet MS"/>
              <a:cs typeface="Trebuchet MS"/>
              <a:sym typeface="Trebuchet MS"/>
            </a:endParaRPr>
          </a:p>
          <a:p>
            <a:pPr marL="298450" marR="0" lvl="0" indent="-2857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Script de la BBDD</a:t>
            </a:r>
            <a:endParaRPr sz="1400">
              <a:solidFill>
                <a:schemeClr val="dk1"/>
              </a:solidFill>
              <a:latin typeface="Trebuchet MS"/>
              <a:ea typeface="Trebuchet MS"/>
              <a:cs typeface="Trebuchet MS"/>
              <a:sym typeface="Trebuchet MS"/>
            </a:endParaRPr>
          </a:p>
          <a:p>
            <a:pPr marL="298450" marR="0" lvl="0" indent="-2857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Sentencias DDL</a:t>
            </a:r>
            <a:endParaRPr sz="1400">
              <a:solidFill>
                <a:schemeClr val="dk1"/>
              </a:solidFill>
              <a:latin typeface="Trebuchet MS"/>
              <a:ea typeface="Trebuchet MS"/>
              <a:cs typeface="Trebuchet MS"/>
              <a:sym typeface="Trebuchet MS"/>
            </a:endParaRPr>
          </a:p>
          <a:p>
            <a:pPr marL="298450" marR="0" lvl="0" indent="-2857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Consultas DML</a:t>
            </a:r>
            <a:endParaRPr sz="1400">
              <a:solidFill>
                <a:schemeClr val="dk1"/>
              </a:solidFill>
              <a:latin typeface="Trebuchet MS"/>
              <a:ea typeface="Trebuchet MS"/>
              <a:cs typeface="Trebuchet MS"/>
              <a:sym typeface="Trebuchet MS"/>
            </a:endParaRPr>
          </a:p>
          <a:p>
            <a:pPr marL="298450" marR="0" lvl="0" indent="-2857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Automatización de la BBDD</a:t>
            </a:r>
            <a:endParaRPr sz="1400">
              <a:solidFill>
                <a:schemeClr val="dk1"/>
              </a:solidFill>
              <a:latin typeface="Trebuchet MS"/>
              <a:ea typeface="Trebuchet MS"/>
              <a:cs typeface="Trebuchet MS"/>
              <a:sym typeface="Trebuchet MS"/>
            </a:endParaRPr>
          </a:p>
          <a:p>
            <a:pPr marL="298450" marR="0" lvl="0" indent="-2857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Sistema de Información Web - Local</a:t>
            </a:r>
            <a:endParaRPr sz="1400">
              <a:solidFill>
                <a:schemeClr val="dk1"/>
              </a:solidFill>
              <a:latin typeface="Trebuchet MS"/>
              <a:ea typeface="Trebuchet MS"/>
              <a:cs typeface="Trebuchet MS"/>
              <a:sym typeface="Trebuchet MS"/>
            </a:endParaRPr>
          </a:p>
          <a:p>
            <a:pPr marL="298450" marR="0" lvl="0" indent="-2857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Entregables</a:t>
            </a:r>
            <a:endParaRPr sz="1400">
              <a:solidFill>
                <a:schemeClr val="dk1"/>
              </a:solidFill>
              <a:latin typeface="Trebuchet MS"/>
              <a:ea typeface="Trebuchet MS"/>
              <a:cs typeface="Trebuchet MS"/>
              <a:sym typeface="Trebuchet MS"/>
            </a:endParaRPr>
          </a:p>
        </p:txBody>
      </p:sp>
      <p:sp>
        <p:nvSpPr>
          <p:cNvPr id="222" name="Google Shape;222;p13"/>
          <p:cNvSpPr/>
          <p:nvPr/>
        </p:nvSpPr>
        <p:spPr>
          <a:xfrm>
            <a:off x="1173480" y="4532376"/>
            <a:ext cx="972819" cy="45720"/>
          </a:xfrm>
          <a:custGeom>
            <a:avLst/>
            <a:gdLst/>
            <a:ahLst/>
            <a:cxnLst/>
            <a:rect l="l" t="t" r="r" b="b"/>
            <a:pathLst>
              <a:path w="972819" h="45720" extrusionOk="0">
                <a:moveTo>
                  <a:pt x="972312" y="0"/>
                </a:moveTo>
                <a:lnTo>
                  <a:pt x="0" y="0"/>
                </a:lnTo>
                <a:lnTo>
                  <a:pt x="0" y="45719"/>
                </a:lnTo>
                <a:lnTo>
                  <a:pt x="972312" y="45719"/>
                </a:lnTo>
                <a:lnTo>
                  <a:pt x="972312" y="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13"/>
          <p:cNvSpPr txBox="1"/>
          <p:nvPr/>
        </p:nvSpPr>
        <p:spPr>
          <a:xfrm>
            <a:off x="1139697" y="4225035"/>
            <a:ext cx="203581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CO" sz="1800">
                <a:solidFill>
                  <a:srgbClr val="38AA00"/>
                </a:solidFill>
                <a:latin typeface="Trebuchet MS"/>
                <a:ea typeface="Trebuchet MS"/>
                <a:cs typeface="Trebuchet MS"/>
                <a:sym typeface="Trebuchet MS"/>
              </a:rPr>
              <a:t>Segundo Trimestre</a:t>
            </a:r>
            <a:endParaRPr sz="1800">
              <a:solidFill>
                <a:schemeClr val="dk1"/>
              </a:solidFill>
              <a:latin typeface="Trebuchet MS"/>
              <a:ea typeface="Trebuchet MS"/>
              <a:cs typeface="Trebuchet MS"/>
              <a:sym typeface="Trebuchet MS"/>
            </a:endParaRPr>
          </a:p>
        </p:txBody>
      </p:sp>
      <p:sp>
        <p:nvSpPr>
          <p:cNvPr id="224" name="Google Shape;224;p13"/>
          <p:cNvSpPr/>
          <p:nvPr/>
        </p:nvSpPr>
        <p:spPr>
          <a:xfrm>
            <a:off x="5015484" y="2737866"/>
            <a:ext cx="971550" cy="45720"/>
          </a:xfrm>
          <a:custGeom>
            <a:avLst/>
            <a:gdLst/>
            <a:ahLst/>
            <a:cxnLst/>
            <a:rect l="l" t="t" r="r" b="b"/>
            <a:pathLst>
              <a:path w="971550" h="45719" extrusionOk="0">
                <a:moveTo>
                  <a:pt x="971550" y="0"/>
                </a:moveTo>
                <a:lnTo>
                  <a:pt x="0" y="0"/>
                </a:lnTo>
                <a:lnTo>
                  <a:pt x="0" y="45720"/>
                </a:lnTo>
                <a:lnTo>
                  <a:pt x="971550" y="45720"/>
                </a:lnTo>
                <a:lnTo>
                  <a:pt x="971550" y="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13"/>
          <p:cNvSpPr txBox="1"/>
          <p:nvPr/>
        </p:nvSpPr>
        <p:spPr>
          <a:xfrm>
            <a:off x="4981702" y="2430017"/>
            <a:ext cx="179260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CO" sz="1800">
                <a:solidFill>
                  <a:srgbClr val="38AA00"/>
                </a:solidFill>
                <a:latin typeface="Trebuchet MS"/>
                <a:ea typeface="Trebuchet MS"/>
                <a:cs typeface="Trebuchet MS"/>
                <a:sym typeface="Trebuchet MS"/>
              </a:rPr>
              <a:t>Tercer Trimestre</a:t>
            </a:r>
            <a:endParaRPr sz="1800">
              <a:solidFill>
                <a:schemeClr val="dk1"/>
              </a:solidFill>
              <a:latin typeface="Trebuchet MS"/>
              <a:ea typeface="Trebuchet MS"/>
              <a:cs typeface="Trebuchet MS"/>
              <a:sym typeface="Trebuchet MS"/>
            </a:endParaRPr>
          </a:p>
        </p:txBody>
      </p:sp>
      <p:sp>
        <p:nvSpPr>
          <p:cNvPr id="226" name="Google Shape;226;p13"/>
          <p:cNvSpPr txBox="1"/>
          <p:nvPr/>
        </p:nvSpPr>
        <p:spPr>
          <a:xfrm>
            <a:off x="5217159" y="2901442"/>
            <a:ext cx="2085339" cy="665480"/>
          </a:xfrm>
          <a:prstGeom prst="rect">
            <a:avLst/>
          </a:prstGeom>
          <a:noFill/>
          <a:ln>
            <a:noFill/>
          </a:ln>
        </p:spPr>
        <p:txBody>
          <a:bodyPr spcFirstLastPara="1" wrap="square" lIns="0" tIns="12050" rIns="0" bIns="0" anchor="t" anchorCtr="0">
            <a:spAutoFit/>
          </a:bodyPr>
          <a:lstStyle/>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Planeación de Pruebas</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Ejecución de Pruebas</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Entregables</a:t>
            </a:r>
            <a:endParaRPr sz="1400">
              <a:solidFill>
                <a:schemeClr val="dk1"/>
              </a:solidFill>
              <a:latin typeface="Trebuchet MS"/>
              <a:ea typeface="Trebuchet MS"/>
              <a:cs typeface="Trebuchet MS"/>
              <a:sym typeface="Trebuchet MS"/>
            </a:endParaRPr>
          </a:p>
        </p:txBody>
      </p:sp>
      <p:sp>
        <p:nvSpPr>
          <p:cNvPr id="227" name="Google Shape;227;p13"/>
          <p:cNvSpPr/>
          <p:nvPr/>
        </p:nvSpPr>
        <p:spPr>
          <a:xfrm>
            <a:off x="5022341" y="4245102"/>
            <a:ext cx="971550" cy="45720"/>
          </a:xfrm>
          <a:custGeom>
            <a:avLst/>
            <a:gdLst/>
            <a:ahLst/>
            <a:cxnLst/>
            <a:rect l="l" t="t" r="r" b="b"/>
            <a:pathLst>
              <a:path w="971550" h="45720" extrusionOk="0">
                <a:moveTo>
                  <a:pt x="971550" y="0"/>
                </a:moveTo>
                <a:lnTo>
                  <a:pt x="0" y="0"/>
                </a:lnTo>
                <a:lnTo>
                  <a:pt x="0" y="45720"/>
                </a:lnTo>
                <a:lnTo>
                  <a:pt x="971550" y="45720"/>
                </a:lnTo>
                <a:lnTo>
                  <a:pt x="971550" y="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3"/>
          <p:cNvSpPr txBox="1"/>
          <p:nvPr/>
        </p:nvSpPr>
        <p:spPr>
          <a:xfrm>
            <a:off x="4988559" y="3937254"/>
            <a:ext cx="18262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CO" sz="1800">
                <a:solidFill>
                  <a:srgbClr val="38AA00"/>
                </a:solidFill>
                <a:latin typeface="Trebuchet MS"/>
                <a:ea typeface="Trebuchet MS"/>
                <a:cs typeface="Trebuchet MS"/>
                <a:sym typeface="Trebuchet MS"/>
              </a:rPr>
              <a:t>Cuarto Trimestre</a:t>
            </a:r>
            <a:endParaRPr sz="1800">
              <a:solidFill>
                <a:schemeClr val="dk1"/>
              </a:solidFill>
              <a:latin typeface="Trebuchet MS"/>
              <a:ea typeface="Trebuchet MS"/>
              <a:cs typeface="Trebuchet MS"/>
              <a:sym typeface="Trebuchet MS"/>
            </a:endParaRPr>
          </a:p>
        </p:txBody>
      </p:sp>
      <p:sp>
        <p:nvSpPr>
          <p:cNvPr id="229" name="Google Shape;229;p13"/>
          <p:cNvSpPr txBox="1"/>
          <p:nvPr/>
        </p:nvSpPr>
        <p:spPr>
          <a:xfrm>
            <a:off x="5217159" y="4465320"/>
            <a:ext cx="3183255" cy="1092200"/>
          </a:xfrm>
          <a:prstGeom prst="rect">
            <a:avLst/>
          </a:prstGeom>
          <a:noFill/>
          <a:ln>
            <a:noFill/>
          </a:ln>
        </p:spPr>
        <p:txBody>
          <a:bodyPr spcFirstLastPara="1" wrap="square" lIns="0" tIns="12050" rIns="0" bIns="0" anchor="t" anchorCtr="0">
            <a:spAutoFit/>
          </a:bodyPr>
          <a:lstStyle/>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Manual de Instalación</a:t>
            </a:r>
            <a:endParaRPr sz="1400">
              <a:solidFill>
                <a:schemeClr val="dk1"/>
              </a:solidFill>
              <a:latin typeface="Trebuchet MS"/>
              <a:ea typeface="Trebuchet MS"/>
              <a:cs typeface="Trebuchet MS"/>
              <a:sym typeface="Trebuchet MS"/>
            </a:endParaRPr>
          </a:p>
          <a:p>
            <a:pPr marL="184150" marR="53467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Configuración del Servidor de  Aplicaciones</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Configuración del Servidor de BBDD</a:t>
            </a:r>
            <a:endParaRPr sz="1400">
              <a:solidFill>
                <a:schemeClr val="dk1"/>
              </a:solidFill>
              <a:latin typeface="Trebuchet MS"/>
              <a:ea typeface="Trebuchet MS"/>
              <a:cs typeface="Trebuchet MS"/>
              <a:sym typeface="Trebuchet MS"/>
            </a:endParaRPr>
          </a:p>
          <a:p>
            <a:pPr marL="184150" marR="0" lvl="0" indent="-171450" algn="l" rtl="0">
              <a:lnSpc>
                <a:spcPct val="100000"/>
              </a:lnSpc>
              <a:spcBef>
                <a:spcPts val="0"/>
              </a:spcBef>
              <a:spcAft>
                <a:spcPts val="0"/>
              </a:spcAft>
              <a:buClr>
                <a:schemeClr val="dk1"/>
              </a:buClr>
              <a:buSzPts val="1400"/>
              <a:buFont typeface="Arial"/>
              <a:buChar char="•"/>
            </a:pPr>
            <a:r>
              <a:rPr lang="es-CO" sz="1400">
                <a:solidFill>
                  <a:schemeClr val="dk1"/>
                </a:solidFill>
                <a:latin typeface="Trebuchet MS"/>
                <a:ea typeface="Trebuchet MS"/>
                <a:cs typeface="Trebuchet MS"/>
                <a:sym typeface="Trebuchet MS"/>
              </a:rPr>
              <a:t>Entregables</a:t>
            </a:r>
            <a:endParaRPr sz="1400">
              <a:solidFill>
                <a:schemeClr val="dk1"/>
              </a:solidFill>
              <a:latin typeface="Trebuchet MS"/>
              <a:ea typeface="Trebuchet MS"/>
              <a:cs typeface="Trebuchet MS"/>
              <a:sym typeface="Trebuchet MS"/>
            </a:endParaRPr>
          </a:p>
        </p:txBody>
      </p:sp>
      <p:sp>
        <p:nvSpPr>
          <p:cNvPr id="230" name="Google Shape;230;p13"/>
          <p:cNvSpPr/>
          <p:nvPr/>
        </p:nvSpPr>
        <p:spPr>
          <a:xfrm>
            <a:off x="8462771" y="3465576"/>
            <a:ext cx="972819" cy="45720"/>
          </a:xfrm>
          <a:custGeom>
            <a:avLst/>
            <a:gdLst/>
            <a:ahLst/>
            <a:cxnLst/>
            <a:rect l="l" t="t" r="r" b="b"/>
            <a:pathLst>
              <a:path w="972820" h="45720" extrusionOk="0">
                <a:moveTo>
                  <a:pt x="972312" y="0"/>
                </a:moveTo>
                <a:lnTo>
                  <a:pt x="0" y="0"/>
                </a:lnTo>
                <a:lnTo>
                  <a:pt x="0" y="45720"/>
                </a:lnTo>
                <a:lnTo>
                  <a:pt x="972312" y="45720"/>
                </a:lnTo>
                <a:lnTo>
                  <a:pt x="972312" y="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3"/>
          <p:cNvSpPr txBox="1"/>
          <p:nvPr/>
        </p:nvSpPr>
        <p:spPr>
          <a:xfrm>
            <a:off x="8429752" y="3157982"/>
            <a:ext cx="18262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CO" sz="1800" dirty="0" smtClean="0">
                <a:solidFill>
                  <a:srgbClr val="38AA00"/>
                </a:solidFill>
                <a:latin typeface="Trebuchet MS"/>
                <a:ea typeface="Trebuchet MS"/>
                <a:cs typeface="Trebuchet MS"/>
                <a:sym typeface="Trebuchet MS"/>
              </a:rPr>
              <a:t>Quinto</a:t>
            </a:r>
            <a:r>
              <a:rPr lang="es-CO" sz="1800" dirty="0" smtClean="0">
                <a:solidFill>
                  <a:srgbClr val="38AA00"/>
                </a:solidFill>
                <a:latin typeface="Trebuchet MS"/>
                <a:ea typeface="Trebuchet MS"/>
                <a:cs typeface="Trebuchet MS"/>
                <a:sym typeface="Trebuchet MS"/>
              </a:rPr>
              <a:t> </a:t>
            </a:r>
            <a:r>
              <a:rPr lang="es-CO" sz="1800" dirty="0">
                <a:solidFill>
                  <a:srgbClr val="38AA00"/>
                </a:solidFill>
                <a:latin typeface="Trebuchet MS"/>
                <a:ea typeface="Trebuchet MS"/>
                <a:cs typeface="Trebuchet MS"/>
                <a:sym typeface="Trebuchet MS"/>
              </a:rPr>
              <a:t>Trimestre</a:t>
            </a:r>
            <a:endParaRPr sz="1800" dirty="0">
              <a:solidFill>
                <a:schemeClr val="dk1"/>
              </a:solidFill>
              <a:latin typeface="Trebuchet MS"/>
              <a:ea typeface="Trebuchet MS"/>
              <a:cs typeface="Trebuchet MS"/>
              <a:sym typeface="Trebuchet MS"/>
            </a:endParaRPr>
          </a:p>
        </p:txBody>
      </p:sp>
      <p:pic>
        <p:nvPicPr>
          <p:cNvPr id="233" name="Google Shape;233;p13"/>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234" name="Google Shape;234;p13"/>
          <p:cNvPicPr preferRelativeResize="0"/>
          <p:nvPr/>
        </p:nvPicPr>
        <p:blipFill rotWithShape="1">
          <a:blip r:embed="rId5">
            <a:alphaModFix/>
          </a:blip>
          <a:srcRect/>
          <a:stretch/>
        </p:blipFill>
        <p:spPr>
          <a:xfrm>
            <a:off x="9809243" y="508634"/>
            <a:ext cx="1080135" cy="54190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4"/>
          <p:cNvPicPr preferRelativeResize="0"/>
          <p:nvPr/>
        </p:nvPicPr>
        <p:blipFill rotWithShape="1">
          <a:blip r:embed="rId3">
            <a:alphaModFix/>
          </a:blip>
          <a:srcRect/>
          <a:stretch/>
        </p:blipFill>
        <p:spPr>
          <a:xfrm>
            <a:off x="0" y="0"/>
            <a:ext cx="12191999" cy="68579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grpSp>
        <p:nvGrpSpPr>
          <p:cNvPr id="74" name="Google Shape;74;p3"/>
          <p:cNvGrpSpPr/>
          <p:nvPr/>
        </p:nvGrpSpPr>
        <p:grpSpPr>
          <a:xfrm>
            <a:off x="-2219" y="-22194"/>
            <a:ext cx="12191999" cy="6857997"/>
            <a:chOff x="0" y="0"/>
            <a:chExt cx="12191999" cy="6857997"/>
          </a:xfrm>
        </p:grpSpPr>
        <p:pic>
          <p:nvPicPr>
            <p:cNvPr id="75" name="Google Shape;75;p3"/>
            <p:cNvPicPr preferRelativeResize="0"/>
            <p:nvPr/>
          </p:nvPicPr>
          <p:blipFill rotWithShape="1">
            <a:blip r:embed="rId3">
              <a:alphaModFix/>
            </a:blip>
            <a:srcRect/>
            <a:stretch/>
          </p:blipFill>
          <p:spPr>
            <a:xfrm>
              <a:off x="0" y="0"/>
              <a:ext cx="12191999" cy="6857997"/>
            </a:xfrm>
            <a:prstGeom prst="rect">
              <a:avLst/>
            </a:prstGeom>
            <a:noFill/>
            <a:ln>
              <a:noFill/>
            </a:ln>
          </p:spPr>
        </p:pic>
        <p:pic>
          <p:nvPicPr>
            <p:cNvPr id="76" name="Google Shape;76;p3"/>
            <p:cNvPicPr preferRelativeResize="0"/>
            <p:nvPr/>
          </p:nvPicPr>
          <p:blipFill rotWithShape="1">
            <a:blip r:embed="rId4">
              <a:alphaModFix/>
            </a:blip>
            <a:srcRect/>
            <a:stretch/>
          </p:blipFill>
          <p:spPr>
            <a:xfrm>
              <a:off x="11393789" y="302879"/>
              <a:ext cx="184481" cy="184752"/>
            </a:xfrm>
            <a:prstGeom prst="rect">
              <a:avLst/>
            </a:prstGeom>
            <a:noFill/>
            <a:ln>
              <a:noFill/>
            </a:ln>
          </p:spPr>
        </p:pic>
        <p:sp>
          <p:nvSpPr>
            <p:cNvPr id="77" name="Google Shape;77;p3"/>
            <p:cNvSpPr/>
            <p:nvPr/>
          </p:nvSpPr>
          <p:spPr>
            <a:xfrm>
              <a:off x="11055096" y="516991"/>
              <a:ext cx="857885" cy="620395"/>
            </a:xfrm>
            <a:custGeom>
              <a:avLst/>
              <a:gdLst/>
              <a:ahLst/>
              <a:cxnLst/>
              <a:rect l="l" t="t" r="r" b="b"/>
              <a:pathLst>
                <a:path w="857884" h="620394" extrusionOk="0">
                  <a:moveTo>
                    <a:pt x="213106" y="82359"/>
                  </a:moveTo>
                  <a:lnTo>
                    <a:pt x="178333" y="54622"/>
                  </a:lnTo>
                  <a:lnTo>
                    <a:pt x="141935" y="47726"/>
                  </a:lnTo>
                  <a:lnTo>
                    <a:pt x="138658" y="46913"/>
                  </a:lnTo>
                  <a:lnTo>
                    <a:pt x="100622" y="33426"/>
                  </a:lnTo>
                  <a:lnTo>
                    <a:pt x="100622" y="30543"/>
                  </a:lnTo>
                  <a:lnTo>
                    <a:pt x="102666" y="28105"/>
                  </a:lnTo>
                  <a:lnTo>
                    <a:pt x="107162" y="26466"/>
                  </a:lnTo>
                  <a:lnTo>
                    <a:pt x="111252" y="25273"/>
                  </a:lnTo>
                  <a:lnTo>
                    <a:pt x="117386" y="24460"/>
                  </a:lnTo>
                  <a:lnTo>
                    <a:pt x="134975" y="24460"/>
                  </a:lnTo>
                  <a:lnTo>
                    <a:pt x="142748" y="25273"/>
                  </a:lnTo>
                  <a:lnTo>
                    <a:pt x="148069" y="27724"/>
                  </a:lnTo>
                  <a:lnTo>
                    <a:pt x="152984" y="29730"/>
                  </a:lnTo>
                  <a:lnTo>
                    <a:pt x="155841" y="32994"/>
                  </a:lnTo>
                  <a:lnTo>
                    <a:pt x="155841" y="37934"/>
                  </a:lnTo>
                  <a:lnTo>
                    <a:pt x="206971" y="37934"/>
                  </a:lnTo>
                  <a:lnTo>
                    <a:pt x="206971" y="36258"/>
                  </a:lnTo>
                  <a:lnTo>
                    <a:pt x="205752" y="27686"/>
                  </a:lnTo>
                  <a:lnTo>
                    <a:pt x="204139" y="24460"/>
                  </a:lnTo>
                  <a:lnTo>
                    <a:pt x="202069" y="20307"/>
                  </a:lnTo>
                  <a:lnTo>
                    <a:pt x="162483" y="2349"/>
                  </a:lnTo>
                  <a:lnTo>
                    <a:pt x="127203" y="0"/>
                  </a:lnTo>
                  <a:lnTo>
                    <a:pt x="107886" y="609"/>
                  </a:lnTo>
                  <a:lnTo>
                    <a:pt x="64630" y="9779"/>
                  </a:lnTo>
                  <a:lnTo>
                    <a:pt x="43357" y="42011"/>
                  </a:lnTo>
                  <a:lnTo>
                    <a:pt x="44170" y="46469"/>
                  </a:lnTo>
                  <a:lnTo>
                    <a:pt x="46621" y="50546"/>
                  </a:lnTo>
                  <a:lnTo>
                    <a:pt x="48666" y="54622"/>
                  </a:lnTo>
                  <a:lnTo>
                    <a:pt x="94919" y="73317"/>
                  </a:lnTo>
                  <a:lnTo>
                    <a:pt x="116166" y="77063"/>
                  </a:lnTo>
                  <a:lnTo>
                    <a:pt x="120256" y="77876"/>
                  </a:lnTo>
                  <a:lnTo>
                    <a:pt x="121488" y="78282"/>
                  </a:lnTo>
                  <a:lnTo>
                    <a:pt x="122707" y="78282"/>
                  </a:lnTo>
                  <a:lnTo>
                    <a:pt x="124345" y="78689"/>
                  </a:lnTo>
                  <a:lnTo>
                    <a:pt x="155841" y="91338"/>
                  </a:lnTo>
                  <a:lnTo>
                    <a:pt x="155841" y="94602"/>
                  </a:lnTo>
                  <a:lnTo>
                    <a:pt x="153390" y="97040"/>
                  </a:lnTo>
                  <a:lnTo>
                    <a:pt x="143573" y="101130"/>
                  </a:lnTo>
                  <a:lnTo>
                    <a:pt x="136613" y="101942"/>
                  </a:lnTo>
                  <a:lnTo>
                    <a:pt x="128028" y="101942"/>
                  </a:lnTo>
                  <a:lnTo>
                    <a:pt x="94488" y="92557"/>
                  </a:lnTo>
                  <a:lnTo>
                    <a:pt x="94488" y="86042"/>
                  </a:lnTo>
                  <a:lnTo>
                    <a:pt x="94894" y="84404"/>
                  </a:lnTo>
                  <a:lnTo>
                    <a:pt x="94894" y="83997"/>
                  </a:lnTo>
                  <a:lnTo>
                    <a:pt x="40894" y="83997"/>
                  </a:lnTo>
                  <a:lnTo>
                    <a:pt x="40894" y="86042"/>
                  </a:lnTo>
                  <a:lnTo>
                    <a:pt x="71399" y="121310"/>
                  </a:lnTo>
                  <a:lnTo>
                    <a:pt x="122707" y="126809"/>
                  </a:lnTo>
                  <a:lnTo>
                    <a:pt x="143433" y="126136"/>
                  </a:lnTo>
                  <a:lnTo>
                    <a:pt x="189788" y="116624"/>
                  </a:lnTo>
                  <a:lnTo>
                    <a:pt x="208597" y="101942"/>
                  </a:lnTo>
                  <a:lnTo>
                    <a:pt x="211645" y="96545"/>
                  </a:lnTo>
                  <a:lnTo>
                    <a:pt x="213106" y="87668"/>
                  </a:lnTo>
                  <a:lnTo>
                    <a:pt x="213106" y="82359"/>
                  </a:lnTo>
                  <a:close/>
                </a:path>
                <a:path w="857884" h="620394" extrusionOk="0">
                  <a:moveTo>
                    <a:pt x="385724" y="97866"/>
                  </a:moveTo>
                  <a:lnTo>
                    <a:pt x="290830" y="97866"/>
                  </a:lnTo>
                  <a:lnTo>
                    <a:pt x="290830" y="74193"/>
                  </a:lnTo>
                  <a:lnTo>
                    <a:pt x="375094" y="74193"/>
                  </a:lnTo>
                  <a:lnTo>
                    <a:pt x="375094" y="48107"/>
                  </a:lnTo>
                  <a:lnTo>
                    <a:pt x="290830" y="48107"/>
                  </a:lnTo>
                  <a:lnTo>
                    <a:pt x="290830" y="28536"/>
                  </a:lnTo>
                  <a:lnTo>
                    <a:pt x="382041" y="28536"/>
                  </a:lnTo>
                  <a:lnTo>
                    <a:pt x="382041" y="2006"/>
                  </a:lnTo>
                  <a:lnTo>
                    <a:pt x="235610" y="2006"/>
                  </a:lnTo>
                  <a:lnTo>
                    <a:pt x="235610" y="124777"/>
                  </a:lnTo>
                  <a:lnTo>
                    <a:pt x="385724" y="124777"/>
                  </a:lnTo>
                  <a:lnTo>
                    <a:pt x="385724" y="97866"/>
                  </a:lnTo>
                  <a:close/>
                </a:path>
                <a:path w="857884" h="620394" extrusionOk="0">
                  <a:moveTo>
                    <a:pt x="393915" y="155778"/>
                  </a:moveTo>
                  <a:lnTo>
                    <a:pt x="0" y="155778"/>
                  </a:lnTo>
                  <a:lnTo>
                    <a:pt x="0" y="220205"/>
                  </a:lnTo>
                  <a:lnTo>
                    <a:pt x="244602" y="220205"/>
                  </a:lnTo>
                  <a:lnTo>
                    <a:pt x="255536" y="223227"/>
                  </a:lnTo>
                  <a:lnTo>
                    <a:pt x="263017" y="230911"/>
                  </a:lnTo>
                  <a:lnTo>
                    <a:pt x="265887" y="241198"/>
                  </a:lnTo>
                  <a:lnTo>
                    <a:pt x="263004" y="252018"/>
                  </a:lnTo>
                  <a:lnTo>
                    <a:pt x="113296" y="510984"/>
                  </a:lnTo>
                  <a:lnTo>
                    <a:pt x="162382" y="557072"/>
                  </a:lnTo>
                  <a:lnTo>
                    <a:pt x="393915" y="155778"/>
                  </a:lnTo>
                  <a:close/>
                </a:path>
                <a:path w="857884" h="620394" extrusionOk="0">
                  <a:moveTo>
                    <a:pt x="605370" y="2006"/>
                  </a:moveTo>
                  <a:lnTo>
                    <a:pt x="552602" y="2006"/>
                  </a:lnTo>
                  <a:lnTo>
                    <a:pt x="552602" y="84404"/>
                  </a:lnTo>
                  <a:lnTo>
                    <a:pt x="514311" y="42011"/>
                  </a:lnTo>
                  <a:lnTo>
                    <a:pt x="478180" y="2006"/>
                  </a:lnTo>
                  <a:lnTo>
                    <a:pt x="408635" y="2006"/>
                  </a:lnTo>
                  <a:lnTo>
                    <a:pt x="408635" y="124777"/>
                  </a:lnTo>
                  <a:lnTo>
                    <a:pt x="461403" y="124777"/>
                  </a:lnTo>
                  <a:lnTo>
                    <a:pt x="461403" y="42011"/>
                  </a:lnTo>
                  <a:lnTo>
                    <a:pt x="533387" y="124777"/>
                  </a:lnTo>
                  <a:lnTo>
                    <a:pt x="605370" y="124777"/>
                  </a:lnTo>
                  <a:lnTo>
                    <a:pt x="605370" y="84404"/>
                  </a:lnTo>
                  <a:lnTo>
                    <a:pt x="605370" y="2006"/>
                  </a:lnTo>
                  <a:close/>
                </a:path>
                <a:path w="857884" h="620394" extrusionOk="0">
                  <a:moveTo>
                    <a:pt x="650786" y="589292"/>
                  </a:moveTo>
                  <a:lnTo>
                    <a:pt x="517906" y="370192"/>
                  </a:lnTo>
                  <a:lnTo>
                    <a:pt x="428675" y="223062"/>
                  </a:lnTo>
                  <a:lnTo>
                    <a:pt x="428675" y="223469"/>
                  </a:lnTo>
                  <a:lnTo>
                    <a:pt x="428269" y="224282"/>
                  </a:lnTo>
                  <a:lnTo>
                    <a:pt x="211886" y="591324"/>
                  </a:lnTo>
                  <a:lnTo>
                    <a:pt x="269557" y="619874"/>
                  </a:lnTo>
                  <a:lnTo>
                    <a:pt x="411492" y="380898"/>
                  </a:lnTo>
                  <a:lnTo>
                    <a:pt x="419785" y="372859"/>
                  </a:lnTo>
                  <a:lnTo>
                    <a:pt x="430263" y="370192"/>
                  </a:lnTo>
                  <a:lnTo>
                    <a:pt x="440664" y="372859"/>
                  </a:lnTo>
                  <a:lnTo>
                    <a:pt x="448716" y="380898"/>
                  </a:lnTo>
                  <a:lnTo>
                    <a:pt x="591908" y="619874"/>
                  </a:lnTo>
                  <a:lnTo>
                    <a:pt x="650786" y="589292"/>
                  </a:lnTo>
                  <a:close/>
                </a:path>
                <a:path w="857884" h="620394" extrusionOk="0">
                  <a:moveTo>
                    <a:pt x="836091" y="124777"/>
                  </a:moveTo>
                  <a:lnTo>
                    <a:pt x="821232" y="102349"/>
                  </a:lnTo>
                  <a:lnTo>
                    <a:pt x="803643" y="75819"/>
                  </a:lnTo>
                  <a:lnTo>
                    <a:pt x="773912" y="30975"/>
                  </a:lnTo>
                  <a:lnTo>
                    <a:pt x="754697" y="2006"/>
                  </a:lnTo>
                  <a:lnTo>
                    <a:pt x="747725" y="2006"/>
                  </a:lnTo>
                  <a:lnTo>
                    <a:pt x="747725" y="75819"/>
                  </a:lnTo>
                  <a:lnTo>
                    <a:pt x="693318" y="75819"/>
                  </a:lnTo>
                  <a:lnTo>
                    <a:pt x="721169" y="30975"/>
                  </a:lnTo>
                  <a:lnTo>
                    <a:pt x="747725" y="75819"/>
                  </a:lnTo>
                  <a:lnTo>
                    <a:pt x="747725" y="2006"/>
                  </a:lnTo>
                  <a:lnTo>
                    <a:pt x="693750" y="2006"/>
                  </a:lnTo>
                  <a:lnTo>
                    <a:pt x="608647" y="124777"/>
                  </a:lnTo>
                  <a:lnTo>
                    <a:pt x="663867" y="124777"/>
                  </a:lnTo>
                  <a:lnTo>
                    <a:pt x="676960" y="102349"/>
                  </a:lnTo>
                  <a:lnTo>
                    <a:pt x="762444" y="102349"/>
                  </a:lnTo>
                  <a:lnTo>
                    <a:pt x="774712" y="124777"/>
                  </a:lnTo>
                  <a:lnTo>
                    <a:pt x="836091" y="124777"/>
                  </a:lnTo>
                  <a:close/>
                </a:path>
                <a:path w="857884" h="620394" extrusionOk="0">
                  <a:moveTo>
                    <a:pt x="857796" y="155778"/>
                  </a:moveTo>
                  <a:lnTo>
                    <a:pt x="463854" y="155778"/>
                  </a:lnTo>
                  <a:lnTo>
                    <a:pt x="694944" y="557072"/>
                  </a:lnTo>
                  <a:lnTo>
                    <a:pt x="744067" y="510984"/>
                  </a:lnTo>
                  <a:lnTo>
                    <a:pt x="594741" y="252018"/>
                  </a:lnTo>
                  <a:lnTo>
                    <a:pt x="591870" y="241198"/>
                  </a:lnTo>
                  <a:lnTo>
                    <a:pt x="594753" y="230911"/>
                  </a:lnTo>
                  <a:lnTo>
                    <a:pt x="602234" y="223227"/>
                  </a:lnTo>
                  <a:lnTo>
                    <a:pt x="613168" y="220205"/>
                  </a:lnTo>
                  <a:lnTo>
                    <a:pt x="857796" y="220205"/>
                  </a:lnTo>
                  <a:lnTo>
                    <a:pt x="857796" y="155778"/>
                  </a:lnTo>
                  <a:close/>
                </a:path>
              </a:pathLst>
            </a:custGeom>
            <a:solidFill>
              <a:srgbClr val="39A9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3"/>
            <p:cNvSpPr/>
            <p:nvPr/>
          </p:nvSpPr>
          <p:spPr>
            <a:xfrm>
              <a:off x="1267332" y="827188"/>
              <a:ext cx="2940050" cy="347980"/>
            </a:xfrm>
            <a:custGeom>
              <a:avLst/>
              <a:gdLst/>
              <a:ahLst/>
              <a:cxnLst/>
              <a:rect l="l" t="t" r="r" b="b"/>
              <a:pathLst>
                <a:path w="2940050" h="347980" extrusionOk="0">
                  <a:moveTo>
                    <a:pt x="2939796" y="0"/>
                  </a:moveTo>
                  <a:lnTo>
                    <a:pt x="0" y="0"/>
                  </a:lnTo>
                  <a:lnTo>
                    <a:pt x="0" y="347472"/>
                  </a:lnTo>
                  <a:lnTo>
                    <a:pt x="2939796" y="347472"/>
                  </a:lnTo>
                  <a:lnTo>
                    <a:pt x="2939796" y="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 name="Google Shape;80;p3"/>
          <p:cNvSpPr txBox="1">
            <a:spLocks noGrp="1"/>
          </p:cNvSpPr>
          <p:nvPr>
            <p:ph type="title"/>
          </p:nvPr>
        </p:nvSpPr>
        <p:spPr>
          <a:xfrm>
            <a:off x="1265113" y="609600"/>
            <a:ext cx="272034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s-CO" sz="3600" b="1" dirty="0">
                <a:solidFill>
                  <a:srgbClr val="38AA00"/>
                </a:solidFill>
              </a:rPr>
              <a:t>Introducción</a:t>
            </a:r>
            <a:endParaRPr sz="3600" b="1" dirty="0"/>
          </a:p>
        </p:txBody>
      </p:sp>
      <p:sp>
        <p:nvSpPr>
          <p:cNvPr id="81" name="Google Shape;81;p3"/>
          <p:cNvSpPr txBox="1"/>
          <p:nvPr/>
        </p:nvSpPr>
        <p:spPr>
          <a:xfrm>
            <a:off x="228600" y="1676400"/>
            <a:ext cx="5791200" cy="4254000"/>
          </a:xfrm>
          <a:prstGeom prst="rect">
            <a:avLst/>
          </a:prstGeom>
          <a:noFill/>
          <a:ln>
            <a:noFill/>
          </a:ln>
        </p:spPr>
        <p:txBody>
          <a:bodyPr spcFirstLastPara="1" wrap="square" lIns="0" tIns="13325" rIns="0" bIns="0" anchor="t" anchorCtr="0">
            <a:spAutoFit/>
          </a:bodyPr>
          <a:lstStyle/>
          <a:p>
            <a:pPr marL="12700" marR="61594" lvl="0" indent="0" algn="l" rtl="0">
              <a:lnSpc>
                <a:spcPct val="100000"/>
              </a:lnSpc>
              <a:spcBef>
                <a:spcPts val="0"/>
              </a:spcBef>
              <a:spcAft>
                <a:spcPts val="0"/>
              </a:spcAft>
              <a:buNone/>
            </a:pPr>
            <a:r>
              <a:rPr lang="es-CO" sz="1600" dirty="0">
                <a:solidFill>
                  <a:schemeClr val="dk1"/>
                </a:solidFill>
                <a:latin typeface="Trebuchet MS"/>
                <a:ea typeface="Trebuchet MS"/>
                <a:cs typeface="Trebuchet MS"/>
                <a:sym typeface="Trebuchet MS"/>
              </a:rPr>
              <a:t>FAPROLTEX, es una empresa dedicada a la manufacturación de productos a base de látex, con una filosofía orientada a la calidad.</a:t>
            </a:r>
            <a:endParaRPr sz="1600" dirty="0">
              <a:solidFill>
                <a:schemeClr val="dk1"/>
              </a:solidFill>
              <a:latin typeface="Trebuchet MS"/>
              <a:ea typeface="Trebuchet MS"/>
              <a:cs typeface="Trebuchet MS"/>
            </a:endParaRPr>
          </a:p>
          <a:p>
            <a:pPr marL="12700" marR="61594" lvl="0" indent="0" algn="l" rtl="0">
              <a:lnSpc>
                <a:spcPct val="100000"/>
              </a:lnSpc>
              <a:spcBef>
                <a:spcPts val="105"/>
              </a:spcBef>
              <a:spcAft>
                <a:spcPts val="0"/>
              </a:spcAft>
              <a:buNone/>
            </a:pPr>
            <a:endParaRPr sz="1600" dirty="0">
              <a:solidFill>
                <a:schemeClr val="dk1"/>
              </a:solidFill>
              <a:latin typeface="Trebuchet MS"/>
              <a:ea typeface="Trebuchet MS"/>
              <a:cs typeface="Trebuchet MS"/>
              <a:sym typeface="Trebuchet MS"/>
            </a:endParaRPr>
          </a:p>
          <a:p>
            <a:pPr marL="12700" marR="61594" lvl="0" indent="0" algn="l" rtl="0">
              <a:lnSpc>
                <a:spcPct val="100000"/>
              </a:lnSpc>
              <a:spcBef>
                <a:spcPts val="105"/>
              </a:spcBef>
              <a:spcAft>
                <a:spcPts val="0"/>
              </a:spcAft>
              <a:buNone/>
            </a:pPr>
            <a:r>
              <a:rPr lang="es-CO" sz="1600" dirty="0">
                <a:solidFill>
                  <a:schemeClr val="dk1"/>
                </a:solidFill>
                <a:latin typeface="Trebuchet MS"/>
                <a:ea typeface="Trebuchet MS"/>
                <a:cs typeface="Trebuchet MS"/>
                <a:sym typeface="Trebuchet MS"/>
              </a:rPr>
              <a:t>En la actualidad el mercado cauchero en Colombia, ha tenido un fuerte crecimiento, frente a esta necesidad se hace necesario la puesta en marcha de automatizaciones y sistemas que dinamicen, las los procesos internos en las compañías, a fin de ofrecer un producto, con altos índices de calidad y en los menores tiempos posibles de entrega.</a:t>
            </a:r>
            <a:endParaRPr sz="1600" dirty="0">
              <a:solidFill>
                <a:schemeClr val="dk1"/>
              </a:solidFill>
              <a:latin typeface="Trebuchet MS"/>
              <a:ea typeface="Trebuchet MS"/>
              <a:cs typeface="Trebuchet MS"/>
            </a:endParaRPr>
          </a:p>
          <a:p>
            <a:pPr marL="12700" marR="61594" lvl="0" indent="0" algn="l" rtl="0">
              <a:lnSpc>
                <a:spcPct val="100000"/>
              </a:lnSpc>
              <a:spcBef>
                <a:spcPts val="105"/>
              </a:spcBef>
              <a:spcAft>
                <a:spcPts val="0"/>
              </a:spcAft>
              <a:buNone/>
            </a:pPr>
            <a:endParaRPr sz="1600" dirty="0">
              <a:solidFill>
                <a:schemeClr val="dk1"/>
              </a:solidFill>
              <a:latin typeface="Trebuchet MS"/>
              <a:ea typeface="Trebuchet MS"/>
              <a:cs typeface="Trebuchet MS"/>
              <a:sym typeface="Trebuchet MS"/>
            </a:endParaRPr>
          </a:p>
          <a:p>
            <a:pPr marL="12700" marR="61594" lvl="0" indent="0" algn="l" rtl="0">
              <a:lnSpc>
                <a:spcPct val="100000"/>
              </a:lnSpc>
              <a:spcBef>
                <a:spcPts val="105"/>
              </a:spcBef>
              <a:spcAft>
                <a:spcPts val="0"/>
              </a:spcAft>
              <a:buNone/>
            </a:pPr>
            <a:r>
              <a:rPr lang="es-CO" sz="1600" dirty="0">
                <a:solidFill>
                  <a:schemeClr val="dk1"/>
                </a:solidFill>
                <a:latin typeface="Trebuchet MS"/>
                <a:ea typeface="Trebuchet MS"/>
                <a:cs typeface="Trebuchet MS"/>
                <a:sym typeface="Trebuchet MS"/>
              </a:rPr>
              <a:t>El presente describe la postura de una empresa cauchera Colombiana, propone un sistema que robustece sus operaciones y ubica la urgencia de sistematización en estos nichos tradicionales de mercado. Proponiendo una forma sencilla dentro del marco de la organización para optimización. </a:t>
            </a:r>
            <a:endParaRPr sz="1600" dirty="0">
              <a:solidFill>
                <a:schemeClr val="dk1"/>
              </a:solidFill>
              <a:latin typeface="Trebuchet MS"/>
              <a:ea typeface="Trebuchet MS"/>
              <a:cs typeface="Trebuchet MS"/>
              <a:sym typeface="Trebuchet MS"/>
            </a:endParaRPr>
          </a:p>
        </p:txBody>
      </p:sp>
      <p:pic>
        <p:nvPicPr>
          <p:cNvPr id="2" name="Imagen 1"/>
          <p:cNvPicPr>
            <a:picLocks noChangeAspect="1"/>
          </p:cNvPicPr>
          <p:nvPr/>
        </p:nvPicPr>
        <p:blipFill>
          <a:blip r:embed="rId5"/>
          <a:stretch>
            <a:fillRect/>
          </a:stretch>
        </p:blipFill>
        <p:spPr>
          <a:xfrm>
            <a:off x="6032139" y="1595"/>
            <a:ext cx="6145301" cy="68342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grpSp>
        <p:nvGrpSpPr>
          <p:cNvPr id="86" name="Google Shape;86;p4"/>
          <p:cNvGrpSpPr/>
          <p:nvPr/>
        </p:nvGrpSpPr>
        <p:grpSpPr>
          <a:xfrm>
            <a:off x="0" y="0"/>
            <a:ext cx="12191999" cy="6857997"/>
            <a:chOff x="0" y="0"/>
            <a:chExt cx="12191999" cy="6857997"/>
          </a:xfrm>
        </p:grpSpPr>
        <p:pic>
          <p:nvPicPr>
            <p:cNvPr id="87" name="Google Shape;87;p4"/>
            <p:cNvPicPr preferRelativeResize="0"/>
            <p:nvPr/>
          </p:nvPicPr>
          <p:blipFill rotWithShape="1">
            <a:blip r:embed="rId3">
              <a:alphaModFix/>
            </a:blip>
            <a:srcRect/>
            <a:stretch/>
          </p:blipFill>
          <p:spPr>
            <a:xfrm>
              <a:off x="0" y="0"/>
              <a:ext cx="12191999" cy="6857997"/>
            </a:xfrm>
            <a:prstGeom prst="rect">
              <a:avLst/>
            </a:prstGeom>
            <a:noFill/>
            <a:ln>
              <a:noFill/>
            </a:ln>
          </p:spPr>
        </p:pic>
        <p:pic>
          <p:nvPicPr>
            <p:cNvPr id="88" name="Google Shape;88;p4"/>
            <p:cNvPicPr preferRelativeResize="0"/>
            <p:nvPr/>
          </p:nvPicPr>
          <p:blipFill rotWithShape="1">
            <a:blip r:embed="rId4">
              <a:alphaModFix/>
            </a:blip>
            <a:srcRect/>
            <a:stretch/>
          </p:blipFill>
          <p:spPr>
            <a:xfrm>
              <a:off x="11348662" y="317754"/>
              <a:ext cx="174851" cy="170429"/>
            </a:xfrm>
            <a:prstGeom prst="rect">
              <a:avLst/>
            </a:prstGeom>
            <a:noFill/>
            <a:ln>
              <a:noFill/>
            </a:ln>
          </p:spPr>
        </p:pic>
        <p:sp>
          <p:nvSpPr>
            <p:cNvPr id="89" name="Google Shape;89;p4"/>
            <p:cNvSpPr/>
            <p:nvPr/>
          </p:nvSpPr>
          <p:spPr>
            <a:xfrm>
              <a:off x="11027664" y="516165"/>
              <a:ext cx="813435" cy="587375"/>
            </a:xfrm>
            <a:custGeom>
              <a:avLst/>
              <a:gdLst/>
              <a:ahLst/>
              <a:cxnLst/>
              <a:rect l="l" t="t" r="r" b="b"/>
              <a:pathLst>
                <a:path w="813434" h="587375" extrusionOk="0">
                  <a:moveTo>
                    <a:pt x="201993" y="77711"/>
                  </a:moveTo>
                  <a:lnTo>
                    <a:pt x="169100" y="51803"/>
                  </a:lnTo>
                  <a:lnTo>
                    <a:pt x="163537" y="50241"/>
                  </a:lnTo>
                  <a:lnTo>
                    <a:pt x="156248" y="48628"/>
                  </a:lnTo>
                  <a:lnTo>
                    <a:pt x="147307" y="46926"/>
                  </a:lnTo>
                  <a:lnTo>
                    <a:pt x="136753" y="45072"/>
                  </a:lnTo>
                  <a:lnTo>
                    <a:pt x="134658" y="45072"/>
                  </a:lnTo>
                  <a:lnTo>
                    <a:pt x="131521" y="44551"/>
                  </a:lnTo>
                  <a:lnTo>
                    <a:pt x="127342" y="43522"/>
                  </a:lnTo>
                  <a:lnTo>
                    <a:pt x="113347" y="40995"/>
                  </a:lnTo>
                  <a:lnTo>
                    <a:pt x="103403" y="38138"/>
                  </a:lnTo>
                  <a:lnTo>
                    <a:pt x="97472" y="34988"/>
                  </a:lnTo>
                  <a:lnTo>
                    <a:pt x="95516" y="31597"/>
                  </a:lnTo>
                  <a:lnTo>
                    <a:pt x="95516" y="28486"/>
                  </a:lnTo>
                  <a:lnTo>
                    <a:pt x="97599" y="26416"/>
                  </a:lnTo>
                  <a:lnTo>
                    <a:pt x="101257" y="24866"/>
                  </a:lnTo>
                  <a:lnTo>
                    <a:pt x="105422" y="23825"/>
                  </a:lnTo>
                  <a:lnTo>
                    <a:pt x="111163" y="22796"/>
                  </a:lnTo>
                  <a:lnTo>
                    <a:pt x="127863" y="22796"/>
                  </a:lnTo>
                  <a:lnTo>
                    <a:pt x="135178" y="23825"/>
                  </a:lnTo>
                  <a:lnTo>
                    <a:pt x="139877" y="25895"/>
                  </a:lnTo>
                  <a:lnTo>
                    <a:pt x="145097" y="27965"/>
                  </a:lnTo>
                  <a:lnTo>
                    <a:pt x="147701" y="31089"/>
                  </a:lnTo>
                  <a:lnTo>
                    <a:pt x="147701" y="35750"/>
                  </a:lnTo>
                  <a:lnTo>
                    <a:pt x="196253" y="35750"/>
                  </a:lnTo>
                  <a:lnTo>
                    <a:pt x="196253" y="34188"/>
                  </a:lnTo>
                  <a:lnTo>
                    <a:pt x="195072" y="26136"/>
                  </a:lnTo>
                  <a:lnTo>
                    <a:pt x="193395" y="22796"/>
                  </a:lnTo>
                  <a:lnTo>
                    <a:pt x="191554" y="19100"/>
                  </a:lnTo>
                  <a:lnTo>
                    <a:pt x="153898" y="2006"/>
                  </a:lnTo>
                  <a:lnTo>
                    <a:pt x="120561" y="0"/>
                  </a:lnTo>
                  <a:lnTo>
                    <a:pt x="102158" y="571"/>
                  </a:lnTo>
                  <a:lnTo>
                    <a:pt x="61061" y="8801"/>
                  </a:lnTo>
                  <a:lnTo>
                    <a:pt x="40703" y="39890"/>
                  </a:lnTo>
                  <a:lnTo>
                    <a:pt x="41744" y="44030"/>
                  </a:lnTo>
                  <a:lnTo>
                    <a:pt x="73647" y="65659"/>
                  </a:lnTo>
                  <a:lnTo>
                    <a:pt x="110121" y="73050"/>
                  </a:lnTo>
                  <a:lnTo>
                    <a:pt x="112217" y="73558"/>
                  </a:lnTo>
                  <a:lnTo>
                    <a:pt x="113779" y="73558"/>
                  </a:lnTo>
                  <a:lnTo>
                    <a:pt x="114820" y="74079"/>
                  </a:lnTo>
                  <a:lnTo>
                    <a:pt x="117957" y="74079"/>
                  </a:lnTo>
                  <a:lnTo>
                    <a:pt x="120040" y="74599"/>
                  </a:lnTo>
                  <a:lnTo>
                    <a:pt x="132067" y="77038"/>
                  </a:lnTo>
                  <a:lnTo>
                    <a:pt x="140728" y="79781"/>
                  </a:lnTo>
                  <a:lnTo>
                    <a:pt x="145948" y="82905"/>
                  </a:lnTo>
                  <a:lnTo>
                    <a:pt x="147701" y="86512"/>
                  </a:lnTo>
                  <a:lnTo>
                    <a:pt x="147701" y="89623"/>
                  </a:lnTo>
                  <a:lnTo>
                    <a:pt x="145097" y="91694"/>
                  </a:lnTo>
                  <a:lnTo>
                    <a:pt x="140398" y="93764"/>
                  </a:lnTo>
                  <a:lnTo>
                    <a:pt x="135699" y="95326"/>
                  </a:lnTo>
                  <a:lnTo>
                    <a:pt x="129438" y="96354"/>
                  </a:lnTo>
                  <a:lnTo>
                    <a:pt x="110642" y="96354"/>
                  </a:lnTo>
                  <a:lnTo>
                    <a:pt x="102298" y="95326"/>
                  </a:lnTo>
                  <a:lnTo>
                    <a:pt x="97078" y="93243"/>
                  </a:lnTo>
                  <a:lnTo>
                    <a:pt x="91859" y="90652"/>
                  </a:lnTo>
                  <a:lnTo>
                    <a:pt x="89255" y="87553"/>
                  </a:lnTo>
                  <a:lnTo>
                    <a:pt x="89255" y="82372"/>
                  </a:lnTo>
                  <a:lnTo>
                    <a:pt x="89776" y="81330"/>
                  </a:lnTo>
                  <a:lnTo>
                    <a:pt x="89776" y="79260"/>
                  </a:lnTo>
                  <a:lnTo>
                    <a:pt x="38620" y="79260"/>
                  </a:lnTo>
                  <a:lnTo>
                    <a:pt x="38620" y="81330"/>
                  </a:lnTo>
                  <a:lnTo>
                    <a:pt x="67652" y="114642"/>
                  </a:lnTo>
                  <a:lnTo>
                    <a:pt x="116382" y="119672"/>
                  </a:lnTo>
                  <a:lnTo>
                    <a:pt x="135877" y="119087"/>
                  </a:lnTo>
                  <a:lnTo>
                    <a:pt x="180060" y="110350"/>
                  </a:lnTo>
                  <a:lnTo>
                    <a:pt x="197827" y="96354"/>
                  </a:lnTo>
                  <a:lnTo>
                    <a:pt x="200621" y="91325"/>
                  </a:lnTo>
                  <a:lnTo>
                    <a:pt x="201993" y="82905"/>
                  </a:lnTo>
                  <a:lnTo>
                    <a:pt x="201993" y="77711"/>
                  </a:lnTo>
                  <a:close/>
                </a:path>
                <a:path w="813434" h="587375" extrusionOk="0">
                  <a:moveTo>
                    <a:pt x="365353" y="92722"/>
                  </a:moveTo>
                  <a:lnTo>
                    <a:pt x="275577" y="92722"/>
                  </a:lnTo>
                  <a:lnTo>
                    <a:pt x="275577" y="69938"/>
                  </a:lnTo>
                  <a:lnTo>
                    <a:pt x="355447" y="69938"/>
                  </a:lnTo>
                  <a:lnTo>
                    <a:pt x="355447" y="45072"/>
                  </a:lnTo>
                  <a:lnTo>
                    <a:pt x="275577" y="45072"/>
                  </a:lnTo>
                  <a:lnTo>
                    <a:pt x="275577" y="26936"/>
                  </a:lnTo>
                  <a:lnTo>
                    <a:pt x="362229" y="26936"/>
                  </a:lnTo>
                  <a:lnTo>
                    <a:pt x="362229" y="1549"/>
                  </a:lnTo>
                  <a:lnTo>
                    <a:pt x="223393" y="1549"/>
                  </a:lnTo>
                  <a:lnTo>
                    <a:pt x="223393" y="117589"/>
                  </a:lnTo>
                  <a:lnTo>
                    <a:pt x="365353" y="117589"/>
                  </a:lnTo>
                  <a:lnTo>
                    <a:pt x="365353" y="92722"/>
                  </a:lnTo>
                  <a:close/>
                </a:path>
                <a:path w="813434" h="587375" extrusionOk="0">
                  <a:moveTo>
                    <a:pt x="373189" y="147116"/>
                  </a:moveTo>
                  <a:lnTo>
                    <a:pt x="0" y="147116"/>
                  </a:lnTo>
                  <a:lnTo>
                    <a:pt x="0" y="208775"/>
                  </a:lnTo>
                  <a:lnTo>
                    <a:pt x="231736" y="208775"/>
                  </a:lnTo>
                  <a:lnTo>
                    <a:pt x="242138" y="211569"/>
                  </a:lnTo>
                  <a:lnTo>
                    <a:pt x="249161" y="218744"/>
                  </a:lnTo>
                  <a:lnTo>
                    <a:pt x="251777" y="228434"/>
                  </a:lnTo>
                  <a:lnTo>
                    <a:pt x="248970" y="238810"/>
                  </a:lnTo>
                  <a:lnTo>
                    <a:pt x="107518" y="483857"/>
                  </a:lnTo>
                  <a:lnTo>
                    <a:pt x="153974" y="527367"/>
                  </a:lnTo>
                  <a:lnTo>
                    <a:pt x="373189" y="147116"/>
                  </a:lnTo>
                  <a:close/>
                </a:path>
                <a:path w="813434" h="587375" extrusionOk="0">
                  <a:moveTo>
                    <a:pt x="573620" y="1549"/>
                  </a:moveTo>
                  <a:lnTo>
                    <a:pt x="523506" y="1549"/>
                  </a:lnTo>
                  <a:lnTo>
                    <a:pt x="523506" y="79781"/>
                  </a:lnTo>
                  <a:lnTo>
                    <a:pt x="487578" y="39890"/>
                  </a:lnTo>
                  <a:lnTo>
                    <a:pt x="453047" y="1549"/>
                  </a:lnTo>
                  <a:lnTo>
                    <a:pt x="387273" y="1549"/>
                  </a:lnTo>
                  <a:lnTo>
                    <a:pt x="387273" y="117589"/>
                  </a:lnTo>
                  <a:lnTo>
                    <a:pt x="436867" y="117589"/>
                  </a:lnTo>
                  <a:lnTo>
                    <a:pt x="436867" y="39890"/>
                  </a:lnTo>
                  <a:lnTo>
                    <a:pt x="505231" y="117589"/>
                  </a:lnTo>
                  <a:lnTo>
                    <a:pt x="573620" y="117589"/>
                  </a:lnTo>
                  <a:lnTo>
                    <a:pt x="573620" y="79781"/>
                  </a:lnTo>
                  <a:lnTo>
                    <a:pt x="573620" y="1549"/>
                  </a:lnTo>
                  <a:close/>
                </a:path>
                <a:path w="813434" h="587375" extrusionOk="0">
                  <a:moveTo>
                    <a:pt x="616927" y="557936"/>
                  </a:moveTo>
                  <a:lnTo>
                    <a:pt x="491020" y="350456"/>
                  </a:lnTo>
                  <a:lnTo>
                    <a:pt x="406590" y="211366"/>
                  </a:lnTo>
                  <a:lnTo>
                    <a:pt x="406069" y="211366"/>
                  </a:lnTo>
                  <a:lnTo>
                    <a:pt x="406069" y="211874"/>
                  </a:lnTo>
                  <a:lnTo>
                    <a:pt x="200418" y="559498"/>
                  </a:lnTo>
                  <a:lnTo>
                    <a:pt x="255231" y="586943"/>
                  </a:lnTo>
                  <a:lnTo>
                    <a:pt x="389890" y="360565"/>
                  </a:lnTo>
                  <a:lnTo>
                    <a:pt x="397637" y="352983"/>
                  </a:lnTo>
                  <a:lnTo>
                    <a:pt x="407631" y="350456"/>
                  </a:lnTo>
                  <a:lnTo>
                    <a:pt x="417639" y="352983"/>
                  </a:lnTo>
                  <a:lnTo>
                    <a:pt x="425386" y="360565"/>
                  </a:lnTo>
                  <a:lnTo>
                    <a:pt x="561086" y="586943"/>
                  </a:lnTo>
                  <a:lnTo>
                    <a:pt x="616927" y="557936"/>
                  </a:lnTo>
                  <a:close/>
                </a:path>
                <a:path w="813434" h="587375" extrusionOk="0">
                  <a:moveTo>
                    <a:pt x="792276" y="117589"/>
                  </a:moveTo>
                  <a:lnTo>
                    <a:pt x="778484" y="96875"/>
                  </a:lnTo>
                  <a:lnTo>
                    <a:pt x="761593" y="71488"/>
                  </a:lnTo>
                  <a:lnTo>
                    <a:pt x="733653" y="29527"/>
                  </a:lnTo>
                  <a:lnTo>
                    <a:pt x="715035" y="1549"/>
                  </a:lnTo>
                  <a:lnTo>
                    <a:pt x="708291" y="1549"/>
                  </a:lnTo>
                  <a:lnTo>
                    <a:pt x="708291" y="71488"/>
                  </a:lnTo>
                  <a:lnTo>
                    <a:pt x="657123" y="71488"/>
                  </a:lnTo>
                  <a:lnTo>
                    <a:pt x="683742" y="29527"/>
                  </a:lnTo>
                  <a:lnTo>
                    <a:pt x="708291" y="71488"/>
                  </a:lnTo>
                  <a:lnTo>
                    <a:pt x="708291" y="1549"/>
                  </a:lnTo>
                  <a:lnTo>
                    <a:pt x="657644" y="1549"/>
                  </a:lnTo>
                  <a:lnTo>
                    <a:pt x="576745" y="117589"/>
                  </a:lnTo>
                  <a:lnTo>
                    <a:pt x="628942" y="117589"/>
                  </a:lnTo>
                  <a:lnTo>
                    <a:pt x="641464" y="96875"/>
                  </a:lnTo>
                  <a:lnTo>
                    <a:pt x="722350" y="96875"/>
                  </a:lnTo>
                  <a:lnTo>
                    <a:pt x="734390" y="117589"/>
                  </a:lnTo>
                  <a:lnTo>
                    <a:pt x="792276" y="117589"/>
                  </a:lnTo>
                  <a:close/>
                </a:path>
                <a:path w="813434" h="587375" extrusionOk="0">
                  <a:moveTo>
                    <a:pt x="813219" y="147116"/>
                  </a:moveTo>
                  <a:lnTo>
                    <a:pt x="439470" y="147116"/>
                  </a:lnTo>
                  <a:lnTo>
                    <a:pt x="658685" y="527367"/>
                  </a:lnTo>
                  <a:lnTo>
                    <a:pt x="705154" y="483857"/>
                  </a:lnTo>
                  <a:lnTo>
                    <a:pt x="563689" y="238810"/>
                  </a:lnTo>
                  <a:lnTo>
                    <a:pt x="560882" y="228434"/>
                  </a:lnTo>
                  <a:lnTo>
                    <a:pt x="563499" y="218744"/>
                  </a:lnTo>
                  <a:lnTo>
                    <a:pt x="570522" y="211569"/>
                  </a:lnTo>
                  <a:lnTo>
                    <a:pt x="580923" y="208775"/>
                  </a:lnTo>
                  <a:lnTo>
                    <a:pt x="813219" y="208775"/>
                  </a:lnTo>
                  <a:lnTo>
                    <a:pt x="813219" y="14711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0" name="Google Shape;90;p4"/>
          <p:cNvSpPr txBox="1">
            <a:spLocks noGrp="1"/>
          </p:cNvSpPr>
          <p:nvPr>
            <p:ph type="title"/>
          </p:nvPr>
        </p:nvSpPr>
        <p:spPr>
          <a:xfrm>
            <a:off x="3100471" y="354494"/>
            <a:ext cx="5838190" cy="69596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None/>
            </a:pPr>
            <a:r>
              <a:rPr lang="es-CO" sz="4400" b="1" dirty="0"/>
              <a:t>TECH ELECTRONICS</a:t>
            </a:r>
            <a:endParaRPr sz="4400" b="1" dirty="0"/>
          </a:p>
        </p:txBody>
      </p:sp>
      <p:sp>
        <p:nvSpPr>
          <p:cNvPr id="93" name="Google Shape;93;p4"/>
          <p:cNvSpPr txBox="1"/>
          <p:nvPr/>
        </p:nvSpPr>
        <p:spPr>
          <a:xfrm>
            <a:off x="5937885" y="1401245"/>
            <a:ext cx="5312006" cy="4814138"/>
          </a:xfrm>
          <a:prstGeom prst="rect">
            <a:avLst/>
          </a:prstGeom>
          <a:noFill/>
          <a:ln>
            <a:noFill/>
          </a:ln>
        </p:spPr>
        <p:txBody>
          <a:bodyPr spcFirstLastPara="1" wrap="square" lIns="0" tIns="12700" rIns="0" bIns="0" anchor="t" anchorCtr="0">
            <a:spAutoFit/>
          </a:bodyPr>
          <a:lstStyle/>
          <a:p>
            <a:pPr marL="12700" marR="1797050" lvl="0" indent="0" algn="l" rtl="0">
              <a:lnSpc>
                <a:spcPct val="100000"/>
              </a:lnSpc>
              <a:spcBef>
                <a:spcPts val="0"/>
              </a:spcBef>
              <a:spcAft>
                <a:spcPts val="0"/>
              </a:spcAft>
              <a:buNone/>
            </a:pPr>
            <a:r>
              <a:rPr lang="es-CO" sz="2400" b="1" dirty="0">
                <a:solidFill>
                  <a:schemeClr val="dk1"/>
                </a:solidFill>
                <a:latin typeface="Trebuchet MS"/>
                <a:ea typeface="Trebuchet MS"/>
                <a:cs typeface="Trebuchet MS"/>
                <a:sym typeface="Trebuchet MS"/>
              </a:rPr>
              <a:t>Problema  Objetivos  </a:t>
            </a:r>
            <a:r>
              <a:rPr lang="es-CO" sz="2400" b="1" dirty="0" smtClean="0">
                <a:solidFill>
                  <a:schemeClr val="dk1"/>
                </a:solidFill>
                <a:latin typeface="Trebuchet MS"/>
                <a:ea typeface="Trebuchet MS"/>
                <a:cs typeface="Trebuchet MS"/>
                <a:sym typeface="Trebuchet MS"/>
              </a:rPr>
              <a:t>Justificación.  </a:t>
            </a:r>
            <a:r>
              <a:rPr lang="es-CO" sz="2400" b="1" dirty="0">
                <a:solidFill>
                  <a:schemeClr val="dk1"/>
                </a:solidFill>
                <a:latin typeface="Trebuchet MS"/>
                <a:ea typeface="Trebuchet MS"/>
                <a:cs typeface="Trebuchet MS"/>
                <a:sym typeface="Trebuchet MS"/>
              </a:rPr>
              <a:t>Alcance  </a:t>
            </a:r>
            <a:r>
              <a:rPr lang="es-CO" sz="2400" b="1" dirty="0" smtClean="0">
                <a:solidFill>
                  <a:schemeClr val="dk1"/>
                </a:solidFill>
                <a:latin typeface="Trebuchet MS"/>
                <a:ea typeface="Trebuchet MS"/>
                <a:cs typeface="Trebuchet MS"/>
                <a:sym typeface="Trebuchet MS"/>
              </a:rPr>
              <a:t>Delimitación.</a:t>
            </a:r>
            <a:endParaRPr lang="es-CO" sz="2400" b="1" dirty="0">
              <a:solidFill>
                <a:schemeClr val="dk1"/>
              </a:solidFill>
              <a:latin typeface="Trebuchet MS"/>
              <a:ea typeface="Trebuchet MS"/>
              <a:cs typeface="Trebuchet MS"/>
              <a:sym typeface="Trebuchet MS"/>
            </a:endParaRPr>
          </a:p>
          <a:p>
            <a:pPr marL="12700" marR="1797050" lvl="0"/>
            <a:r>
              <a:rPr lang="en-US" sz="2400" b="1" dirty="0" smtClean="0">
                <a:solidFill>
                  <a:schemeClr val="dk1"/>
                </a:solidFill>
                <a:latin typeface="Trebuchet MS"/>
                <a:ea typeface="Trebuchet MS"/>
                <a:cs typeface="Trebuchet MS"/>
                <a:sym typeface="Trebuchet MS"/>
              </a:rPr>
              <a:t>Sketch.</a:t>
            </a:r>
          </a:p>
          <a:p>
            <a:pPr marL="12700" marR="1797050" lvl="0"/>
            <a:r>
              <a:rPr lang="es-ES" sz="2400" b="1" dirty="0" err="1" smtClean="0">
                <a:solidFill>
                  <a:schemeClr val="dk1"/>
                </a:solidFill>
                <a:latin typeface="Trebuchet MS"/>
                <a:ea typeface="Trebuchet MS"/>
                <a:cs typeface="Trebuchet MS"/>
                <a:sym typeface="Trebuchet MS"/>
              </a:rPr>
              <a:t>Balsamiq</a:t>
            </a:r>
            <a:endParaRPr lang="en-US" sz="2400" b="1" dirty="0">
              <a:solidFill>
                <a:schemeClr val="dk1"/>
              </a:solidFill>
              <a:latin typeface="Trebuchet MS"/>
              <a:ea typeface="Trebuchet MS"/>
              <a:cs typeface="Trebuchet MS"/>
              <a:sym typeface="Trebuchet MS"/>
            </a:endParaRPr>
          </a:p>
          <a:p>
            <a:pPr marL="12700" marR="1797050" lvl="0"/>
            <a:r>
              <a:rPr lang="es-ES" sz="2400" b="1" dirty="0" smtClean="0">
                <a:solidFill>
                  <a:schemeClr val="dk1"/>
                </a:solidFill>
                <a:latin typeface="Trebuchet MS"/>
                <a:ea typeface="Trebuchet MS"/>
                <a:cs typeface="Trebuchet MS"/>
                <a:sym typeface="Trebuchet MS"/>
              </a:rPr>
              <a:t>MER.</a:t>
            </a:r>
          </a:p>
          <a:p>
            <a:pPr marL="12700" marR="1797050" lvl="0"/>
            <a:r>
              <a:rPr lang="es-ES" sz="2400" b="1" dirty="0" smtClean="0">
                <a:solidFill>
                  <a:schemeClr val="dk1"/>
                </a:solidFill>
                <a:latin typeface="Trebuchet MS"/>
                <a:ea typeface="Trebuchet MS"/>
                <a:cs typeface="Trebuchet MS"/>
                <a:sym typeface="Trebuchet MS"/>
              </a:rPr>
              <a:t>Diagrama de despliegue.</a:t>
            </a:r>
            <a:endParaRPr lang="es-ES" sz="2400" b="1" dirty="0">
              <a:solidFill>
                <a:schemeClr val="dk1"/>
              </a:solidFill>
              <a:latin typeface="Trebuchet MS"/>
              <a:ea typeface="Trebuchet MS"/>
              <a:cs typeface="Trebuchet MS"/>
              <a:sym typeface="Trebuchet MS"/>
            </a:endParaRPr>
          </a:p>
          <a:p>
            <a:pPr marL="12700" marR="1797050" lvl="0"/>
            <a:r>
              <a:rPr lang="es-ES" sz="2400" b="1" dirty="0">
                <a:solidFill>
                  <a:schemeClr val="dk1"/>
                </a:solidFill>
                <a:latin typeface="Trebuchet MS"/>
                <a:ea typeface="Trebuchet MS"/>
                <a:cs typeface="Trebuchet MS"/>
                <a:sym typeface="Trebuchet MS"/>
              </a:rPr>
              <a:t>Base de </a:t>
            </a:r>
            <a:r>
              <a:rPr lang="es-ES" sz="2400" b="1" dirty="0" smtClean="0">
                <a:solidFill>
                  <a:schemeClr val="dk1"/>
                </a:solidFill>
                <a:latin typeface="Trebuchet MS"/>
                <a:ea typeface="Trebuchet MS"/>
                <a:cs typeface="Trebuchet MS"/>
                <a:sym typeface="Trebuchet MS"/>
              </a:rPr>
              <a:t>Datos – Tablas</a:t>
            </a:r>
          </a:p>
          <a:p>
            <a:pPr marL="12700" marR="1797050" lvl="0"/>
            <a:r>
              <a:rPr lang="es-ES" sz="2400" b="1" dirty="0" err="1" smtClean="0">
                <a:solidFill>
                  <a:schemeClr val="dk1"/>
                </a:solidFill>
                <a:latin typeface="Trebuchet MS"/>
                <a:ea typeface="Trebuchet MS"/>
                <a:cs typeface="Trebuchet MS"/>
                <a:sym typeface="Trebuchet MS"/>
              </a:rPr>
              <a:t>Crud</a:t>
            </a:r>
            <a:endParaRPr lang="es-ES" sz="2400" b="1" dirty="0" smtClean="0">
              <a:solidFill>
                <a:schemeClr val="dk1"/>
              </a:solidFill>
              <a:latin typeface="Trebuchet MS"/>
              <a:ea typeface="Trebuchet MS"/>
              <a:cs typeface="Trebuchet MS"/>
              <a:sym typeface="Trebuchet MS"/>
            </a:endParaRPr>
          </a:p>
          <a:p>
            <a:pPr marL="12700" marR="1797050" lvl="0"/>
            <a:r>
              <a:rPr lang="es-ES" sz="2400" b="1" dirty="0" smtClean="0">
                <a:solidFill>
                  <a:schemeClr val="dk1"/>
                </a:solidFill>
                <a:latin typeface="Trebuchet MS"/>
                <a:ea typeface="Trebuchet MS"/>
                <a:cs typeface="Trebuchet MS"/>
                <a:sym typeface="Trebuchet MS"/>
              </a:rPr>
              <a:t>Relacional.</a:t>
            </a:r>
          </a:p>
          <a:p>
            <a:pPr marL="12700" marR="1797050" lvl="0"/>
            <a:r>
              <a:rPr lang="es-ES" sz="2400" b="1" dirty="0" smtClean="0">
                <a:solidFill>
                  <a:schemeClr val="dk1"/>
                </a:solidFill>
                <a:latin typeface="Trebuchet MS"/>
                <a:ea typeface="Trebuchet MS"/>
                <a:cs typeface="Trebuchet MS"/>
                <a:sym typeface="Trebuchet MS"/>
              </a:rPr>
              <a:t>Diccionario de datos.</a:t>
            </a:r>
          </a:p>
          <a:p>
            <a:pPr marL="12700" marR="1797050" lvl="0"/>
            <a:r>
              <a:rPr lang="es-ES" sz="2400" b="1" dirty="0" smtClean="0">
                <a:solidFill>
                  <a:schemeClr val="dk1"/>
                </a:solidFill>
                <a:latin typeface="Trebuchet MS"/>
                <a:ea typeface="Trebuchet MS"/>
                <a:cs typeface="Trebuchet MS"/>
                <a:sym typeface="Trebuchet MS"/>
              </a:rPr>
              <a:t>Repositorio.</a:t>
            </a:r>
            <a:endParaRPr sz="2400" b="1" dirty="0">
              <a:solidFill>
                <a:schemeClr val="dk1"/>
              </a:solidFill>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s-CO" sz="2400" b="1" dirty="0">
                <a:solidFill>
                  <a:schemeClr val="dk1"/>
                </a:solidFill>
                <a:latin typeface="Trebuchet MS"/>
                <a:ea typeface="Trebuchet MS"/>
                <a:cs typeface="Trebuchet MS"/>
                <a:sym typeface="Trebuchet MS"/>
              </a:rPr>
              <a:t>Entregables </a:t>
            </a:r>
            <a:r>
              <a:rPr lang="es-CO" sz="2400" b="1" dirty="0" smtClean="0">
                <a:solidFill>
                  <a:schemeClr val="dk1"/>
                </a:solidFill>
                <a:latin typeface="Trebuchet MS"/>
                <a:ea typeface="Trebuchet MS"/>
                <a:cs typeface="Trebuchet MS"/>
                <a:sym typeface="Trebuchet MS"/>
              </a:rPr>
              <a:t>Trimestre.</a:t>
            </a:r>
            <a:endParaRPr sz="2400" b="1" dirty="0">
              <a:solidFill>
                <a:schemeClr val="dk1"/>
              </a:solidFill>
              <a:latin typeface="Trebuchet MS"/>
              <a:ea typeface="Trebuchet MS"/>
              <a:cs typeface="Trebuchet MS"/>
              <a:sym typeface="Trebuchet MS"/>
            </a:endParaRPr>
          </a:p>
        </p:txBody>
      </p:sp>
      <p:pic>
        <p:nvPicPr>
          <p:cNvPr id="12" name="Google Shape;48;p1"/>
          <p:cNvPicPr preferRelativeResize="0"/>
          <p:nvPr/>
        </p:nvPicPr>
        <p:blipFill rotWithShape="1">
          <a:blip r:embed="rId5">
            <a:alphaModFix/>
          </a:blip>
          <a:srcRect/>
          <a:stretch/>
        </p:blipFill>
        <p:spPr>
          <a:xfrm>
            <a:off x="1530723" y="1401245"/>
            <a:ext cx="2875021" cy="2538279"/>
          </a:xfrm>
          <a:prstGeom prst="rect">
            <a:avLst/>
          </a:prstGeom>
          <a:noFill/>
          <a:ln>
            <a:noFill/>
          </a:ln>
        </p:spPr>
      </p:pic>
      <p:pic>
        <p:nvPicPr>
          <p:cNvPr id="13" name="Google Shape;47;p1"/>
          <p:cNvPicPr preferRelativeResize="0"/>
          <p:nvPr/>
        </p:nvPicPr>
        <p:blipFill rotWithShape="1">
          <a:blip r:embed="rId6">
            <a:alphaModFix/>
          </a:blip>
          <a:srcRect/>
          <a:stretch/>
        </p:blipFill>
        <p:spPr>
          <a:xfrm>
            <a:off x="1530724" y="3906982"/>
            <a:ext cx="2875021" cy="2109711"/>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pic>
        <p:nvPicPr>
          <p:cNvPr id="100" name="Google Shape;100;p5"/>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01" name="Google Shape;101;p5"/>
          <p:cNvSpPr txBox="1">
            <a:spLocks noGrp="1"/>
          </p:cNvSpPr>
          <p:nvPr>
            <p:ph type="title"/>
          </p:nvPr>
        </p:nvSpPr>
        <p:spPr>
          <a:xfrm>
            <a:off x="534923" y="365251"/>
            <a:ext cx="2637790" cy="69596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b="1" dirty="0"/>
              <a:t>Problema</a:t>
            </a:r>
            <a:endParaRPr sz="4400" b="1" dirty="0"/>
          </a:p>
        </p:txBody>
      </p:sp>
      <p:sp>
        <p:nvSpPr>
          <p:cNvPr id="102" name="Google Shape;102;p5"/>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5"/>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04" name="Google Shape;104;p5"/>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5"/>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06" name="Google Shape;106;p5"/>
          <p:cNvSpPr txBox="1"/>
          <p:nvPr/>
        </p:nvSpPr>
        <p:spPr>
          <a:xfrm>
            <a:off x="451104" y="1690877"/>
            <a:ext cx="11095355" cy="4260141"/>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endParaRPr sz="1650" dirty="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Clr>
                <a:schemeClr val="dk1"/>
              </a:buClr>
              <a:buSzPts val="1650"/>
              <a:buFont typeface="Arial"/>
              <a:buNone/>
            </a:pPr>
            <a:endParaRPr sz="1650" dirty="0">
              <a:solidFill>
                <a:schemeClr val="dk1"/>
              </a:solidFill>
              <a:latin typeface="Trebuchet MS"/>
              <a:ea typeface="Trebuchet MS"/>
              <a:cs typeface="Trebuchet MS"/>
              <a:sym typeface="Trebuchet MS"/>
            </a:endParaRPr>
          </a:p>
          <a:p>
            <a:pPr marL="298450" marR="0" lvl="0" indent="-285750" algn="l" rtl="0">
              <a:lnSpc>
                <a:spcPct val="100000"/>
              </a:lnSpc>
              <a:spcBef>
                <a:spcPts val="0"/>
              </a:spcBef>
              <a:spcAft>
                <a:spcPts val="0"/>
              </a:spcAft>
              <a:buClr>
                <a:schemeClr val="dk1"/>
              </a:buClr>
              <a:buSzPts val="1600"/>
              <a:buFont typeface="Arial"/>
              <a:buChar char="•"/>
            </a:pPr>
            <a:r>
              <a:rPr lang="es-CO" sz="1600" dirty="0">
                <a:solidFill>
                  <a:schemeClr val="dk1"/>
                </a:solidFill>
                <a:latin typeface="Trebuchet MS"/>
                <a:ea typeface="Trebuchet MS"/>
                <a:cs typeface="Trebuchet MS"/>
                <a:sym typeface="Trebuchet MS"/>
              </a:rPr>
              <a:t>En la actualidad las principales deficiencias que ha presentado se encuentran en sus procesos de comercialización y seguimiento a los inventarios, esto ha generado en gran medida la pronta comunicación con los clientes finales y por otra parte la sincronía con los vendedores de la compañía.</a:t>
            </a:r>
            <a:endParaRPr sz="1600" dirty="0">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1650"/>
              <a:buFont typeface="Arial"/>
              <a:buNone/>
            </a:pPr>
            <a:endParaRPr sz="1600" dirty="0">
              <a:solidFill>
                <a:schemeClr val="dk1"/>
              </a:solidFill>
              <a:latin typeface="Trebuchet MS"/>
              <a:ea typeface="Trebuchet MS"/>
              <a:cs typeface="Trebuchet MS"/>
              <a:sym typeface="Trebuchet MS"/>
            </a:endParaRPr>
          </a:p>
          <a:p>
            <a:pPr marL="298450" marR="273685" lvl="0" indent="-285750" algn="l" rtl="0">
              <a:lnSpc>
                <a:spcPct val="100000"/>
              </a:lnSpc>
              <a:spcBef>
                <a:spcPts val="5"/>
              </a:spcBef>
              <a:spcAft>
                <a:spcPts val="0"/>
              </a:spcAft>
              <a:buClr>
                <a:schemeClr val="dk1"/>
              </a:buClr>
              <a:buSzPts val="1600"/>
              <a:buFont typeface="Arial"/>
              <a:buChar char="•"/>
            </a:pPr>
            <a:r>
              <a:rPr lang="es-CO" sz="1600" dirty="0">
                <a:solidFill>
                  <a:schemeClr val="dk1"/>
                </a:solidFill>
                <a:latin typeface="Trebuchet MS"/>
                <a:ea typeface="Trebuchet MS"/>
                <a:cs typeface="Trebuchet MS"/>
                <a:sym typeface="Trebuchet MS"/>
              </a:rPr>
              <a:t>En marcha del panorama, por le cual atraviesa la compañía, en conjunto se ha logrado abordar al representante legal y el Gerente Administrativo, por medio de encuestas, alcance a sus procesos internos e información de primera mano a fin de que parta desde el grupo de trabajo una propuesta que garantice si bien no una solución definitiva, si por lo menos una que optimice los procesos por los cuales se supondría que la intervención de un sistema mejoraría.</a:t>
            </a:r>
            <a:endParaRPr sz="1600" dirty="0">
              <a:solidFill>
                <a:schemeClr val="dk1"/>
              </a:solidFill>
              <a:latin typeface="Trebuchet MS"/>
              <a:ea typeface="Trebuchet MS"/>
              <a:cs typeface="Trebuchet MS"/>
            </a:endParaRPr>
          </a:p>
          <a:p>
            <a:pPr marL="285750" lvl="0" indent="-171450" algn="just">
              <a:buClr>
                <a:schemeClr val="dk1"/>
              </a:buClr>
              <a:buSzPts val="1800"/>
            </a:pPr>
            <a:endParaRPr lang="es-ES" sz="1600" dirty="0">
              <a:solidFill>
                <a:schemeClr val="dk1"/>
              </a:solidFill>
              <a:latin typeface="Trebuchet MS"/>
              <a:ea typeface="Trebuchet MS"/>
              <a:cs typeface="Trebuchet MS"/>
              <a:sym typeface="Trebuchet MS"/>
            </a:endParaRPr>
          </a:p>
          <a:p>
            <a:pPr marL="298450" marR="883285" lvl="0" indent="-285750" algn="just">
              <a:buClr>
                <a:schemeClr val="dk1"/>
              </a:buClr>
              <a:buSzPts val="1800"/>
              <a:buFont typeface="Arial"/>
              <a:buChar char="•"/>
            </a:pPr>
            <a:r>
              <a:rPr lang="es-ES" sz="1600" dirty="0">
                <a:solidFill>
                  <a:schemeClr val="dk1"/>
                </a:solidFill>
                <a:latin typeface="Trebuchet MS"/>
                <a:ea typeface="Trebuchet MS"/>
                <a:cs typeface="Trebuchet MS"/>
                <a:sym typeface="Trebuchet MS"/>
              </a:rPr>
              <a:t>Dentro de las principales se encuentran, la contribución al proceso de ventas, la implementación de canales entre los clientes y la línea de producción, el robustecimiento de la secuencia de los inventarios tanto de insumos como los productos disponible para la venta y con afianzar una relación estrechamente directa, y sobre todo el protagonismo de toda la serie de marketing de la compañía.</a:t>
            </a:r>
          </a:p>
          <a:p>
            <a:pPr marL="298450" marR="273685" lvl="0" indent="-180975" algn="l" rtl="0">
              <a:lnSpc>
                <a:spcPct val="100000"/>
              </a:lnSpc>
              <a:spcBef>
                <a:spcPts val="5"/>
              </a:spcBef>
              <a:spcAft>
                <a:spcPts val="0"/>
              </a:spcAft>
              <a:buClr>
                <a:schemeClr val="dk1"/>
              </a:buClr>
              <a:buSzPts val="1650"/>
              <a:buFont typeface="Arial"/>
              <a:buNone/>
            </a:pPr>
            <a:endParaRPr sz="1650" dirty="0">
              <a:solidFill>
                <a:schemeClr val="dk1"/>
              </a:solidFill>
              <a:latin typeface="Trebuchet MS"/>
              <a:ea typeface="Trebuchet MS"/>
              <a:cs typeface="Trebuchet MS"/>
              <a:sym typeface="Trebuchet MS"/>
            </a:endParaRPr>
          </a:p>
        </p:txBody>
      </p:sp>
      <p:pic>
        <p:nvPicPr>
          <p:cNvPr id="107" name="Google Shape;107;p5"/>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08" name="Google Shape;108;p5"/>
          <p:cNvPicPr preferRelativeResize="0"/>
          <p:nvPr/>
        </p:nvPicPr>
        <p:blipFill rotWithShape="1">
          <a:blip r:embed="rId5">
            <a:alphaModFix/>
          </a:blip>
          <a:srcRect/>
          <a:stretch/>
        </p:blipFill>
        <p:spPr>
          <a:xfrm>
            <a:off x="9809243" y="508634"/>
            <a:ext cx="1080135" cy="541909"/>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grpSp>
        <p:nvGrpSpPr>
          <p:cNvPr id="123" name="Google Shape;123;p7"/>
          <p:cNvGrpSpPr/>
          <p:nvPr/>
        </p:nvGrpSpPr>
        <p:grpSpPr>
          <a:xfrm>
            <a:off x="0" y="0"/>
            <a:ext cx="12191999" cy="6857997"/>
            <a:chOff x="0" y="0"/>
            <a:chExt cx="12191999" cy="6857997"/>
          </a:xfrm>
        </p:grpSpPr>
        <p:pic>
          <p:nvPicPr>
            <p:cNvPr id="124" name="Google Shape;124;p7"/>
            <p:cNvPicPr preferRelativeResize="0"/>
            <p:nvPr/>
          </p:nvPicPr>
          <p:blipFill rotWithShape="1">
            <a:blip r:embed="rId3">
              <a:alphaModFix/>
            </a:blip>
            <a:srcRect/>
            <a:stretch/>
          </p:blipFill>
          <p:spPr>
            <a:xfrm>
              <a:off x="0" y="0"/>
              <a:ext cx="12191999" cy="6857997"/>
            </a:xfrm>
            <a:prstGeom prst="rect">
              <a:avLst/>
            </a:prstGeom>
            <a:noFill/>
            <a:ln>
              <a:noFill/>
            </a:ln>
          </p:spPr>
        </p:pic>
        <p:pic>
          <p:nvPicPr>
            <p:cNvPr id="125" name="Google Shape;125;p7"/>
            <p:cNvPicPr preferRelativeResize="0"/>
            <p:nvPr/>
          </p:nvPicPr>
          <p:blipFill rotWithShape="1">
            <a:blip r:embed="rId4">
              <a:alphaModFix/>
            </a:blip>
            <a:srcRect/>
            <a:stretch/>
          </p:blipFill>
          <p:spPr>
            <a:xfrm>
              <a:off x="11393789" y="302879"/>
              <a:ext cx="184481" cy="184752"/>
            </a:xfrm>
            <a:prstGeom prst="rect">
              <a:avLst/>
            </a:prstGeom>
            <a:noFill/>
            <a:ln>
              <a:noFill/>
            </a:ln>
          </p:spPr>
        </p:pic>
        <p:sp>
          <p:nvSpPr>
            <p:cNvPr id="126" name="Google Shape;126;p7"/>
            <p:cNvSpPr/>
            <p:nvPr/>
          </p:nvSpPr>
          <p:spPr>
            <a:xfrm>
              <a:off x="11055096" y="516991"/>
              <a:ext cx="857885" cy="620395"/>
            </a:xfrm>
            <a:custGeom>
              <a:avLst/>
              <a:gdLst/>
              <a:ahLst/>
              <a:cxnLst/>
              <a:rect l="l" t="t" r="r" b="b"/>
              <a:pathLst>
                <a:path w="857884" h="620394" extrusionOk="0">
                  <a:moveTo>
                    <a:pt x="213106" y="82359"/>
                  </a:moveTo>
                  <a:lnTo>
                    <a:pt x="178333" y="54622"/>
                  </a:lnTo>
                  <a:lnTo>
                    <a:pt x="141935" y="47726"/>
                  </a:lnTo>
                  <a:lnTo>
                    <a:pt x="138658" y="46913"/>
                  </a:lnTo>
                  <a:lnTo>
                    <a:pt x="100622" y="33426"/>
                  </a:lnTo>
                  <a:lnTo>
                    <a:pt x="100622" y="30543"/>
                  </a:lnTo>
                  <a:lnTo>
                    <a:pt x="102666" y="28105"/>
                  </a:lnTo>
                  <a:lnTo>
                    <a:pt x="107162" y="26466"/>
                  </a:lnTo>
                  <a:lnTo>
                    <a:pt x="111252" y="25273"/>
                  </a:lnTo>
                  <a:lnTo>
                    <a:pt x="117386" y="24460"/>
                  </a:lnTo>
                  <a:lnTo>
                    <a:pt x="134975" y="24460"/>
                  </a:lnTo>
                  <a:lnTo>
                    <a:pt x="142748" y="25273"/>
                  </a:lnTo>
                  <a:lnTo>
                    <a:pt x="148069" y="27724"/>
                  </a:lnTo>
                  <a:lnTo>
                    <a:pt x="152984" y="29730"/>
                  </a:lnTo>
                  <a:lnTo>
                    <a:pt x="155841" y="32994"/>
                  </a:lnTo>
                  <a:lnTo>
                    <a:pt x="155841" y="37934"/>
                  </a:lnTo>
                  <a:lnTo>
                    <a:pt x="206971" y="37934"/>
                  </a:lnTo>
                  <a:lnTo>
                    <a:pt x="206971" y="36258"/>
                  </a:lnTo>
                  <a:lnTo>
                    <a:pt x="205752" y="27686"/>
                  </a:lnTo>
                  <a:lnTo>
                    <a:pt x="204139" y="24460"/>
                  </a:lnTo>
                  <a:lnTo>
                    <a:pt x="202069" y="20307"/>
                  </a:lnTo>
                  <a:lnTo>
                    <a:pt x="162483" y="2349"/>
                  </a:lnTo>
                  <a:lnTo>
                    <a:pt x="127203" y="0"/>
                  </a:lnTo>
                  <a:lnTo>
                    <a:pt x="107886" y="609"/>
                  </a:lnTo>
                  <a:lnTo>
                    <a:pt x="64630" y="9779"/>
                  </a:lnTo>
                  <a:lnTo>
                    <a:pt x="43357" y="42011"/>
                  </a:lnTo>
                  <a:lnTo>
                    <a:pt x="44170" y="46469"/>
                  </a:lnTo>
                  <a:lnTo>
                    <a:pt x="46621" y="50546"/>
                  </a:lnTo>
                  <a:lnTo>
                    <a:pt x="48666" y="54622"/>
                  </a:lnTo>
                  <a:lnTo>
                    <a:pt x="94919" y="73317"/>
                  </a:lnTo>
                  <a:lnTo>
                    <a:pt x="116166" y="77063"/>
                  </a:lnTo>
                  <a:lnTo>
                    <a:pt x="120256" y="77876"/>
                  </a:lnTo>
                  <a:lnTo>
                    <a:pt x="121488" y="78282"/>
                  </a:lnTo>
                  <a:lnTo>
                    <a:pt x="122707" y="78282"/>
                  </a:lnTo>
                  <a:lnTo>
                    <a:pt x="124345" y="78689"/>
                  </a:lnTo>
                  <a:lnTo>
                    <a:pt x="155841" y="91338"/>
                  </a:lnTo>
                  <a:lnTo>
                    <a:pt x="155841" y="94602"/>
                  </a:lnTo>
                  <a:lnTo>
                    <a:pt x="153390" y="97040"/>
                  </a:lnTo>
                  <a:lnTo>
                    <a:pt x="143573" y="101130"/>
                  </a:lnTo>
                  <a:lnTo>
                    <a:pt x="136613" y="101942"/>
                  </a:lnTo>
                  <a:lnTo>
                    <a:pt x="128028" y="101942"/>
                  </a:lnTo>
                  <a:lnTo>
                    <a:pt x="94488" y="92557"/>
                  </a:lnTo>
                  <a:lnTo>
                    <a:pt x="94488" y="86042"/>
                  </a:lnTo>
                  <a:lnTo>
                    <a:pt x="94894" y="84404"/>
                  </a:lnTo>
                  <a:lnTo>
                    <a:pt x="94894" y="83997"/>
                  </a:lnTo>
                  <a:lnTo>
                    <a:pt x="40894" y="83997"/>
                  </a:lnTo>
                  <a:lnTo>
                    <a:pt x="40894" y="86042"/>
                  </a:lnTo>
                  <a:lnTo>
                    <a:pt x="71399" y="121310"/>
                  </a:lnTo>
                  <a:lnTo>
                    <a:pt x="122707" y="126809"/>
                  </a:lnTo>
                  <a:lnTo>
                    <a:pt x="143433" y="126136"/>
                  </a:lnTo>
                  <a:lnTo>
                    <a:pt x="189788" y="116624"/>
                  </a:lnTo>
                  <a:lnTo>
                    <a:pt x="208597" y="101942"/>
                  </a:lnTo>
                  <a:lnTo>
                    <a:pt x="211645" y="96545"/>
                  </a:lnTo>
                  <a:lnTo>
                    <a:pt x="213106" y="87668"/>
                  </a:lnTo>
                  <a:lnTo>
                    <a:pt x="213106" y="82359"/>
                  </a:lnTo>
                  <a:close/>
                </a:path>
                <a:path w="857884" h="620394" extrusionOk="0">
                  <a:moveTo>
                    <a:pt x="385724" y="97866"/>
                  </a:moveTo>
                  <a:lnTo>
                    <a:pt x="290830" y="97866"/>
                  </a:lnTo>
                  <a:lnTo>
                    <a:pt x="290830" y="74193"/>
                  </a:lnTo>
                  <a:lnTo>
                    <a:pt x="375094" y="74193"/>
                  </a:lnTo>
                  <a:lnTo>
                    <a:pt x="375094" y="48107"/>
                  </a:lnTo>
                  <a:lnTo>
                    <a:pt x="290830" y="48107"/>
                  </a:lnTo>
                  <a:lnTo>
                    <a:pt x="290830" y="28536"/>
                  </a:lnTo>
                  <a:lnTo>
                    <a:pt x="382041" y="28536"/>
                  </a:lnTo>
                  <a:lnTo>
                    <a:pt x="382041" y="2006"/>
                  </a:lnTo>
                  <a:lnTo>
                    <a:pt x="235610" y="2006"/>
                  </a:lnTo>
                  <a:lnTo>
                    <a:pt x="235610" y="124777"/>
                  </a:lnTo>
                  <a:lnTo>
                    <a:pt x="385724" y="124777"/>
                  </a:lnTo>
                  <a:lnTo>
                    <a:pt x="385724" y="97866"/>
                  </a:lnTo>
                  <a:close/>
                </a:path>
                <a:path w="857884" h="620394" extrusionOk="0">
                  <a:moveTo>
                    <a:pt x="393915" y="155778"/>
                  </a:moveTo>
                  <a:lnTo>
                    <a:pt x="0" y="155778"/>
                  </a:lnTo>
                  <a:lnTo>
                    <a:pt x="0" y="220205"/>
                  </a:lnTo>
                  <a:lnTo>
                    <a:pt x="244602" y="220205"/>
                  </a:lnTo>
                  <a:lnTo>
                    <a:pt x="255536" y="223227"/>
                  </a:lnTo>
                  <a:lnTo>
                    <a:pt x="263017" y="230911"/>
                  </a:lnTo>
                  <a:lnTo>
                    <a:pt x="265887" y="241198"/>
                  </a:lnTo>
                  <a:lnTo>
                    <a:pt x="263004" y="252018"/>
                  </a:lnTo>
                  <a:lnTo>
                    <a:pt x="113296" y="510984"/>
                  </a:lnTo>
                  <a:lnTo>
                    <a:pt x="162382" y="557072"/>
                  </a:lnTo>
                  <a:lnTo>
                    <a:pt x="393915" y="155778"/>
                  </a:lnTo>
                  <a:close/>
                </a:path>
                <a:path w="857884" h="620394" extrusionOk="0">
                  <a:moveTo>
                    <a:pt x="605370" y="2006"/>
                  </a:moveTo>
                  <a:lnTo>
                    <a:pt x="552602" y="2006"/>
                  </a:lnTo>
                  <a:lnTo>
                    <a:pt x="552602" y="84404"/>
                  </a:lnTo>
                  <a:lnTo>
                    <a:pt x="514311" y="42011"/>
                  </a:lnTo>
                  <a:lnTo>
                    <a:pt x="478180" y="2006"/>
                  </a:lnTo>
                  <a:lnTo>
                    <a:pt x="408635" y="2006"/>
                  </a:lnTo>
                  <a:lnTo>
                    <a:pt x="408635" y="124777"/>
                  </a:lnTo>
                  <a:lnTo>
                    <a:pt x="461403" y="124777"/>
                  </a:lnTo>
                  <a:lnTo>
                    <a:pt x="461403" y="42011"/>
                  </a:lnTo>
                  <a:lnTo>
                    <a:pt x="533387" y="124777"/>
                  </a:lnTo>
                  <a:lnTo>
                    <a:pt x="605370" y="124777"/>
                  </a:lnTo>
                  <a:lnTo>
                    <a:pt x="605370" y="84404"/>
                  </a:lnTo>
                  <a:lnTo>
                    <a:pt x="605370" y="2006"/>
                  </a:lnTo>
                  <a:close/>
                </a:path>
                <a:path w="857884" h="620394" extrusionOk="0">
                  <a:moveTo>
                    <a:pt x="650786" y="589292"/>
                  </a:moveTo>
                  <a:lnTo>
                    <a:pt x="517906" y="370192"/>
                  </a:lnTo>
                  <a:lnTo>
                    <a:pt x="428675" y="223062"/>
                  </a:lnTo>
                  <a:lnTo>
                    <a:pt x="428675" y="223469"/>
                  </a:lnTo>
                  <a:lnTo>
                    <a:pt x="428269" y="224282"/>
                  </a:lnTo>
                  <a:lnTo>
                    <a:pt x="211886" y="591324"/>
                  </a:lnTo>
                  <a:lnTo>
                    <a:pt x="269557" y="619874"/>
                  </a:lnTo>
                  <a:lnTo>
                    <a:pt x="411492" y="380898"/>
                  </a:lnTo>
                  <a:lnTo>
                    <a:pt x="419785" y="372859"/>
                  </a:lnTo>
                  <a:lnTo>
                    <a:pt x="430263" y="370192"/>
                  </a:lnTo>
                  <a:lnTo>
                    <a:pt x="440664" y="372859"/>
                  </a:lnTo>
                  <a:lnTo>
                    <a:pt x="448716" y="380898"/>
                  </a:lnTo>
                  <a:lnTo>
                    <a:pt x="591908" y="619874"/>
                  </a:lnTo>
                  <a:lnTo>
                    <a:pt x="650786" y="589292"/>
                  </a:lnTo>
                  <a:close/>
                </a:path>
                <a:path w="857884" h="620394" extrusionOk="0">
                  <a:moveTo>
                    <a:pt x="836091" y="124777"/>
                  </a:moveTo>
                  <a:lnTo>
                    <a:pt x="821232" y="102349"/>
                  </a:lnTo>
                  <a:lnTo>
                    <a:pt x="803643" y="75819"/>
                  </a:lnTo>
                  <a:lnTo>
                    <a:pt x="773912" y="30975"/>
                  </a:lnTo>
                  <a:lnTo>
                    <a:pt x="754697" y="2006"/>
                  </a:lnTo>
                  <a:lnTo>
                    <a:pt x="747725" y="2006"/>
                  </a:lnTo>
                  <a:lnTo>
                    <a:pt x="747725" y="75819"/>
                  </a:lnTo>
                  <a:lnTo>
                    <a:pt x="693318" y="75819"/>
                  </a:lnTo>
                  <a:lnTo>
                    <a:pt x="721169" y="30975"/>
                  </a:lnTo>
                  <a:lnTo>
                    <a:pt x="747725" y="75819"/>
                  </a:lnTo>
                  <a:lnTo>
                    <a:pt x="747725" y="2006"/>
                  </a:lnTo>
                  <a:lnTo>
                    <a:pt x="693750" y="2006"/>
                  </a:lnTo>
                  <a:lnTo>
                    <a:pt x="608647" y="124777"/>
                  </a:lnTo>
                  <a:lnTo>
                    <a:pt x="663867" y="124777"/>
                  </a:lnTo>
                  <a:lnTo>
                    <a:pt x="676960" y="102349"/>
                  </a:lnTo>
                  <a:lnTo>
                    <a:pt x="762444" y="102349"/>
                  </a:lnTo>
                  <a:lnTo>
                    <a:pt x="774712" y="124777"/>
                  </a:lnTo>
                  <a:lnTo>
                    <a:pt x="836091" y="124777"/>
                  </a:lnTo>
                  <a:close/>
                </a:path>
                <a:path w="857884" h="620394" extrusionOk="0">
                  <a:moveTo>
                    <a:pt x="857796" y="155778"/>
                  </a:moveTo>
                  <a:lnTo>
                    <a:pt x="463854" y="155778"/>
                  </a:lnTo>
                  <a:lnTo>
                    <a:pt x="694944" y="557072"/>
                  </a:lnTo>
                  <a:lnTo>
                    <a:pt x="744067" y="510984"/>
                  </a:lnTo>
                  <a:lnTo>
                    <a:pt x="594741" y="252018"/>
                  </a:lnTo>
                  <a:lnTo>
                    <a:pt x="591870" y="241198"/>
                  </a:lnTo>
                  <a:lnTo>
                    <a:pt x="594753" y="230911"/>
                  </a:lnTo>
                  <a:lnTo>
                    <a:pt x="602234" y="223227"/>
                  </a:lnTo>
                  <a:lnTo>
                    <a:pt x="613168" y="220205"/>
                  </a:lnTo>
                  <a:lnTo>
                    <a:pt x="857796" y="220205"/>
                  </a:lnTo>
                  <a:lnTo>
                    <a:pt x="857796" y="155778"/>
                  </a:lnTo>
                  <a:close/>
                </a:path>
              </a:pathLst>
            </a:custGeom>
            <a:solidFill>
              <a:srgbClr val="39A9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7"/>
            <p:cNvSpPr/>
            <p:nvPr/>
          </p:nvSpPr>
          <p:spPr>
            <a:xfrm>
              <a:off x="1313688" y="593598"/>
              <a:ext cx="3527425" cy="347980"/>
            </a:xfrm>
            <a:custGeom>
              <a:avLst/>
              <a:gdLst/>
              <a:ahLst/>
              <a:cxnLst/>
              <a:rect l="l" t="t" r="r" b="b"/>
              <a:pathLst>
                <a:path w="3527425" h="347980" extrusionOk="0">
                  <a:moveTo>
                    <a:pt x="3527298" y="0"/>
                  </a:moveTo>
                  <a:lnTo>
                    <a:pt x="0" y="0"/>
                  </a:lnTo>
                  <a:lnTo>
                    <a:pt x="0" y="347472"/>
                  </a:lnTo>
                  <a:lnTo>
                    <a:pt x="3527298" y="347472"/>
                  </a:lnTo>
                  <a:lnTo>
                    <a:pt x="3527298" y="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7"/>
          <p:cNvSpPr txBox="1">
            <a:spLocks noGrp="1"/>
          </p:cNvSpPr>
          <p:nvPr>
            <p:ph type="title"/>
          </p:nvPr>
        </p:nvSpPr>
        <p:spPr>
          <a:xfrm>
            <a:off x="1302444" y="298744"/>
            <a:ext cx="3171825" cy="51308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3200" dirty="0">
                <a:solidFill>
                  <a:srgbClr val="38AA00"/>
                </a:solidFill>
              </a:rPr>
              <a:t>Objetivo General</a:t>
            </a:r>
            <a:endParaRPr sz="3200" dirty="0"/>
          </a:p>
        </p:txBody>
      </p:sp>
      <p:sp>
        <p:nvSpPr>
          <p:cNvPr id="129" name="Google Shape;129;p7"/>
          <p:cNvSpPr txBox="1"/>
          <p:nvPr/>
        </p:nvSpPr>
        <p:spPr>
          <a:xfrm>
            <a:off x="635000" y="1310131"/>
            <a:ext cx="4877435" cy="1736373"/>
          </a:xfrm>
          <a:prstGeom prst="rect">
            <a:avLst/>
          </a:prstGeom>
          <a:noFill/>
          <a:ln>
            <a:noFill/>
          </a:ln>
        </p:spPr>
        <p:txBody>
          <a:bodyPr spcFirstLastPara="1" wrap="square" lIns="0" tIns="12700" rIns="0" bIns="0" anchor="t" anchorCtr="0">
            <a:spAutoFit/>
          </a:bodyPr>
          <a:lstStyle/>
          <a:p>
            <a:pPr marL="298450" indent="-285750">
              <a:buClr>
                <a:schemeClr val="dk1"/>
              </a:buClr>
              <a:buSzPts val="1600"/>
              <a:buFont typeface="Arial"/>
              <a:buChar char="•"/>
            </a:pPr>
            <a:r>
              <a:rPr lang="es-ES" sz="1600" dirty="0">
                <a:solidFill>
                  <a:schemeClr val="dk1"/>
                </a:solidFill>
                <a:latin typeface="Trebuchet MS"/>
                <a:ea typeface="Trebuchet MS"/>
                <a:cs typeface="Trebuchet MS"/>
                <a:sym typeface="Trebuchet MS"/>
              </a:rPr>
              <a:t>Desarrollar un Sistema de Información para comercialización de los productos que se ofrece donde permita realizar </a:t>
            </a:r>
            <a:r>
              <a:rPr lang="es-ES" sz="1600" dirty="0" smtClean="0">
                <a:solidFill>
                  <a:schemeClr val="dk1"/>
                </a:solidFill>
                <a:latin typeface="Trebuchet MS"/>
                <a:ea typeface="Trebuchet MS"/>
                <a:cs typeface="Trebuchet MS"/>
                <a:sym typeface="Trebuchet MS"/>
              </a:rPr>
              <a:t> </a:t>
            </a:r>
            <a:r>
              <a:rPr lang="es-ES" sz="1600" dirty="0">
                <a:solidFill>
                  <a:schemeClr val="dk1"/>
                </a:solidFill>
                <a:latin typeface="Trebuchet MS"/>
                <a:ea typeface="Trebuchet MS"/>
                <a:cs typeface="Trebuchet MS"/>
                <a:sym typeface="Trebuchet MS"/>
              </a:rPr>
              <a:t>venta de estos y gestione todo el proceso de facturación y pasarela de pagos emitiendo alertas para el despacho final. </a:t>
            </a:r>
            <a:r>
              <a:rPr lang="es-CO" sz="1600" dirty="0">
                <a:solidFill>
                  <a:schemeClr val="dk1"/>
                </a:solidFill>
                <a:latin typeface="Trebuchet MS"/>
                <a:ea typeface="Trebuchet MS"/>
                <a:cs typeface="Trebuchet MS"/>
                <a:sym typeface="Trebuchet MS"/>
              </a:rPr>
              <a:t>de la empresa cauchera FAPROLTEX.</a:t>
            </a:r>
          </a:p>
          <a:p>
            <a:pPr marL="12700" marR="5080" lvl="0" indent="0" algn="l" rtl="0">
              <a:lnSpc>
                <a:spcPct val="100000"/>
              </a:lnSpc>
              <a:spcBef>
                <a:spcPts val="0"/>
              </a:spcBef>
              <a:spcAft>
                <a:spcPts val="0"/>
              </a:spcAft>
              <a:buNone/>
            </a:pPr>
            <a:endParaRPr sz="1600" dirty="0">
              <a:solidFill>
                <a:schemeClr val="dk1"/>
              </a:solidFill>
              <a:latin typeface="Trebuchet MS"/>
              <a:ea typeface="Trebuchet MS"/>
              <a:cs typeface="Trebuchet MS"/>
              <a:sym typeface="Trebuchet MS"/>
            </a:endParaRPr>
          </a:p>
        </p:txBody>
      </p:sp>
      <p:sp>
        <p:nvSpPr>
          <p:cNvPr id="132" name="Google Shape;132;p7"/>
          <p:cNvSpPr/>
          <p:nvPr/>
        </p:nvSpPr>
        <p:spPr>
          <a:xfrm>
            <a:off x="496443" y="3748126"/>
            <a:ext cx="4166870" cy="346710"/>
          </a:xfrm>
          <a:custGeom>
            <a:avLst/>
            <a:gdLst/>
            <a:ahLst/>
            <a:cxnLst/>
            <a:rect l="l" t="t" r="r" b="b"/>
            <a:pathLst>
              <a:path w="4166870" h="346710" extrusionOk="0">
                <a:moveTo>
                  <a:pt x="4166616" y="0"/>
                </a:moveTo>
                <a:lnTo>
                  <a:pt x="0" y="0"/>
                </a:lnTo>
                <a:lnTo>
                  <a:pt x="0" y="346710"/>
                </a:lnTo>
                <a:lnTo>
                  <a:pt x="4166616" y="346710"/>
                </a:lnTo>
                <a:lnTo>
                  <a:pt x="4166616" y="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7"/>
          <p:cNvSpPr txBox="1"/>
          <p:nvPr/>
        </p:nvSpPr>
        <p:spPr>
          <a:xfrm>
            <a:off x="642020" y="3507171"/>
            <a:ext cx="3848100" cy="5130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s-CO" sz="3200" dirty="0" smtClean="0">
                <a:solidFill>
                  <a:srgbClr val="38AA00"/>
                </a:solidFill>
                <a:latin typeface="Trebuchet MS"/>
                <a:ea typeface="Trebuchet MS"/>
                <a:cs typeface="Trebuchet MS"/>
                <a:sym typeface="Trebuchet MS"/>
              </a:rPr>
              <a:t> Objetivo </a:t>
            </a:r>
            <a:r>
              <a:rPr lang="es-CO" sz="3200" dirty="0">
                <a:solidFill>
                  <a:srgbClr val="38AA00"/>
                </a:solidFill>
                <a:latin typeface="Trebuchet MS"/>
                <a:ea typeface="Trebuchet MS"/>
                <a:cs typeface="Trebuchet MS"/>
                <a:sym typeface="Trebuchet MS"/>
              </a:rPr>
              <a:t>Específicos</a:t>
            </a:r>
            <a:endParaRPr sz="3200" dirty="0">
              <a:solidFill>
                <a:schemeClr val="dk1"/>
              </a:solidFill>
              <a:latin typeface="Trebuchet MS"/>
              <a:ea typeface="Trebuchet MS"/>
              <a:cs typeface="Trebuchet MS"/>
              <a:sym typeface="Trebuchet MS"/>
            </a:endParaRPr>
          </a:p>
        </p:txBody>
      </p:sp>
      <p:sp>
        <p:nvSpPr>
          <p:cNvPr id="134" name="Google Shape;134;p7"/>
          <p:cNvSpPr txBox="1"/>
          <p:nvPr/>
        </p:nvSpPr>
        <p:spPr>
          <a:xfrm>
            <a:off x="561400" y="4303425"/>
            <a:ext cx="4951035" cy="1736373"/>
          </a:xfrm>
          <a:prstGeom prst="rect">
            <a:avLst/>
          </a:prstGeom>
          <a:noFill/>
          <a:ln>
            <a:noFill/>
          </a:ln>
        </p:spPr>
        <p:txBody>
          <a:bodyPr spcFirstLastPara="1" wrap="square" lIns="0" tIns="12700" rIns="0" bIns="0" anchor="t" anchorCtr="0">
            <a:spAutoFit/>
          </a:bodyPr>
          <a:lstStyle/>
          <a:p>
            <a:pPr marL="298450" marR="773430" lvl="0" indent="-285750" algn="l" rtl="0">
              <a:lnSpc>
                <a:spcPct val="100000"/>
              </a:lnSpc>
              <a:spcBef>
                <a:spcPts val="0"/>
              </a:spcBef>
              <a:spcAft>
                <a:spcPts val="0"/>
              </a:spcAft>
              <a:buClr>
                <a:schemeClr val="dk1"/>
              </a:buClr>
              <a:buSzPts val="1600"/>
              <a:buFont typeface="Arial"/>
              <a:buChar char="•"/>
            </a:pPr>
            <a:r>
              <a:rPr lang="es-CO" sz="1600" dirty="0" smtClean="0">
                <a:solidFill>
                  <a:schemeClr val="dk1"/>
                </a:solidFill>
                <a:latin typeface="Trebuchet MS"/>
                <a:ea typeface="Trebuchet MS"/>
                <a:cs typeface="Trebuchet MS"/>
                <a:sym typeface="Trebuchet MS"/>
              </a:rPr>
              <a:t>Gestionar los Usuarios clientes de la Empresa  FAPROLTEX.</a:t>
            </a:r>
            <a:endParaRPr sz="1600" dirty="0" smtClean="0">
              <a:solidFill>
                <a:schemeClr val="dk1"/>
              </a:solidFill>
              <a:latin typeface="Trebuchet MS"/>
              <a:ea typeface="Trebuchet MS"/>
              <a:cs typeface="Trebuchet MS"/>
              <a:sym typeface="Trebuchet MS"/>
            </a:endParaRPr>
          </a:p>
          <a:p>
            <a:pPr marL="298450" marR="522605" lvl="0" indent="-285750" algn="l" rtl="0">
              <a:lnSpc>
                <a:spcPct val="100000"/>
              </a:lnSpc>
              <a:spcBef>
                <a:spcPts val="0"/>
              </a:spcBef>
              <a:spcAft>
                <a:spcPts val="0"/>
              </a:spcAft>
              <a:buClr>
                <a:schemeClr val="dk1"/>
              </a:buClr>
              <a:buSzPts val="1600"/>
              <a:buFont typeface="Arial"/>
              <a:buChar char="•"/>
            </a:pPr>
            <a:r>
              <a:rPr lang="es-CO" sz="1600" dirty="0" smtClean="0">
                <a:solidFill>
                  <a:schemeClr val="dk1"/>
                </a:solidFill>
                <a:latin typeface="Trebuchet MS"/>
                <a:ea typeface="Trebuchet MS"/>
                <a:cs typeface="Trebuchet MS"/>
                <a:sym typeface="Trebuchet MS"/>
              </a:rPr>
              <a:t>Gestionar modulo de productos</a:t>
            </a:r>
            <a:endParaRPr sz="1600" dirty="0">
              <a:solidFill>
                <a:schemeClr val="dk1"/>
              </a:solidFill>
              <a:latin typeface="Trebuchet MS"/>
              <a:ea typeface="Trebuchet MS"/>
              <a:cs typeface="Trebuchet MS"/>
              <a:sym typeface="Trebuchet MS"/>
            </a:endParaRPr>
          </a:p>
          <a:p>
            <a:pPr marL="298450" marR="526415" lvl="0" indent="-285750" algn="l" rtl="0">
              <a:lnSpc>
                <a:spcPct val="100000"/>
              </a:lnSpc>
              <a:spcBef>
                <a:spcPts val="0"/>
              </a:spcBef>
              <a:spcAft>
                <a:spcPts val="0"/>
              </a:spcAft>
              <a:buClr>
                <a:schemeClr val="dk1"/>
              </a:buClr>
              <a:buSzPts val="1600"/>
              <a:buFont typeface="Arial"/>
              <a:buChar char="•"/>
            </a:pPr>
            <a:r>
              <a:rPr lang="es-CO" sz="1600" dirty="0" smtClean="0">
                <a:solidFill>
                  <a:schemeClr val="dk1"/>
                </a:solidFill>
                <a:latin typeface="Trebuchet MS"/>
                <a:ea typeface="Trebuchet MS"/>
                <a:cs typeface="Trebuchet MS"/>
                <a:sym typeface="Trebuchet MS"/>
              </a:rPr>
              <a:t>Gestionar  </a:t>
            </a:r>
            <a:r>
              <a:rPr lang="es-CO" sz="1600" dirty="0">
                <a:solidFill>
                  <a:schemeClr val="dk1"/>
                </a:solidFill>
                <a:latin typeface="Trebuchet MS"/>
                <a:ea typeface="Trebuchet MS"/>
                <a:cs typeface="Trebuchet MS"/>
                <a:sym typeface="Trebuchet MS"/>
              </a:rPr>
              <a:t>modulo de </a:t>
            </a:r>
            <a:r>
              <a:rPr lang="es-CO" sz="1600" dirty="0" smtClean="0">
                <a:solidFill>
                  <a:schemeClr val="dk1"/>
                </a:solidFill>
                <a:latin typeface="Trebuchet MS"/>
                <a:ea typeface="Trebuchet MS"/>
                <a:cs typeface="Trebuchet MS"/>
                <a:sym typeface="Trebuchet MS"/>
              </a:rPr>
              <a:t>Inventario.</a:t>
            </a:r>
            <a:endParaRPr sz="1600" dirty="0">
              <a:solidFill>
                <a:schemeClr val="dk1"/>
              </a:solidFill>
              <a:latin typeface="Trebuchet MS"/>
              <a:ea typeface="Trebuchet MS"/>
              <a:cs typeface="Trebuchet MS"/>
              <a:sym typeface="Trebuchet MS"/>
            </a:endParaRPr>
          </a:p>
          <a:p>
            <a:pPr marL="298450" marR="526415" lvl="0" indent="-285750">
              <a:buClr>
                <a:schemeClr val="dk1"/>
              </a:buClr>
              <a:buSzPts val="1600"/>
              <a:buFont typeface="Arial"/>
              <a:buChar char="•"/>
            </a:pPr>
            <a:r>
              <a:rPr lang="es-ES" sz="1600" dirty="0" smtClean="0">
                <a:solidFill>
                  <a:schemeClr val="dk1"/>
                </a:solidFill>
                <a:latin typeface="Trebuchet MS"/>
                <a:ea typeface="Trebuchet MS"/>
                <a:cs typeface="Trebuchet MS"/>
                <a:sym typeface="Trebuchet MS"/>
              </a:rPr>
              <a:t>Gestionar  </a:t>
            </a:r>
            <a:r>
              <a:rPr lang="es-ES" sz="1600" dirty="0">
                <a:solidFill>
                  <a:schemeClr val="dk1"/>
                </a:solidFill>
                <a:latin typeface="Trebuchet MS"/>
                <a:ea typeface="Trebuchet MS"/>
                <a:cs typeface="Trebuchet MS"/>
                <a:sym typeface="Trebuchet MS"/>
              </a:rPr>
              <a:t>modulo de ventas</a:t>
            </a:r>
            <a:r>
              <a:rPr lang="es-ES" sz="1600" dirty="0" smtClean="0">
                <a:solidFill>
                  <a:schemeClr val="dk1"/>
                </a:solidFill>
                <a:latin typeface="Trebuchet MS"/>
                <a:ea typeface="Trebuchet MS"/>
                <a:cs typeface="Trebuchet MS"/>
                <a:sym typeface="Trebuchet MS"/>
              </a:rPr>
              <a:t>.</a:t>
            </a:r>
          </a:p>
          <a:p>
            <a:pPr marL="298450" marR="526415" indent="-285750">
              <a:buClr>
                <a:schemeClr val="dk1"/>
              </a:buClr>
              <a:buSzPts val="1600"/>
              <a:buFont typeface="Arial"/>
              <a:buChar char="•"/>
            </a:pPr>
            <a:r>
              <a:rPr lang="es-ES" sz="1600" dirty="0">
                <a:solidFill>
                  <a:schemeClr val="dk1"/>
                </a:solidFill>
                <a:latin typeface="Trebuchet MS"/>
                <a:ea typeface="Trebuchet MS"/>
                <a:cs typeface="Trebuchet MS"/>
                <a:sym typeface="Trebuchet MS"/>
              </a:rPr>
              <a:t>Gestionar </a:t>
            </a:r>
            <a:r>
              <a:rPr lang="es-ES" sz="1600" dirty="0" smtClean="0">
                <a:solidFill>
                  <a:schemeClr val="dk1"/>
                </a:solidFill>
                <a:latin typeface="Trebuchet MS"/>
                <a:ea typeface="Trebuchet MS"/>
                <a:cs typeface="Trebuchet MS"/>
                <a:sym typeface="Trebuchet MS"/>
              </a:rPr>
              <a:t> </a:t>
            </a:r>
            <a:r>
              <a:rPr lang="es-ES" sz="1600" dirty="0">
                <a:solidFill>
                  <a:schemeClr val="dk1"/>
                </a:solidFill>
                <a:latin typeface="Trebuchet MS"/>
                <a:ea typeface="Trebuchet MS"/>
                <a:cs typeface="Trebuchet MS"/>
                <a:sym typeface="Trebuchet MS"/>
              </a:rPr>
              <a:t>modulo de </a:t>
            </a:r>
            <a:r>
              <a:rPr lang="es-ES" sz="1600" dirty="0" smtClean="0">
                <a:solidFill>
                  <a:schemeClr val="dk1"/>
                </a:solidFill>
                <a:latin typeface="Trebuchet MS"/>
                <a:ea typeface="Trebuchet MS"/>
                <a:cs typeface="Trebuchet MS"/>
                <a:sym typeface="Trebuchet MS"/>
              </a:rPr>
              <a:t>facturación.</a:t>
            </a:r>
            <a:endParaRPr lang="es-ES" sz="1600" dirty="0">
              <a:solidFill>
                <a:schemeClr val="dk1"/>
              </a:solidFill>
              <a:latin typeface="Trebuchet MS"/>
              <a:ea typeface="Trebuchet MS"/>
              <a:cs typeface="Trebuchet MS"/>
              <a:sym typeface="Trebuchet MS"/>
            </a:endParaRPr>
          </a:p>
          <a:p>
            <a:pPr marL="12700" marR="526415" lvl="0">
              <a:buClr>
                <a:schemeClr val="dk1"/>
              </a:buClr>
              <a:buSzPts val="1600"/>
            </a:pPr>
            <a:endParaRPr lang="es-ES" sz="1600" dirty="0">
              <a:solidFill>
                <a:schemeClr val="dk1"/>
              </a:solidFill>
              <a:latin typeface="Trebuchet MS"/>
              <a:ea typeface="Trebuchet MS"/>
              <a:cs typeface="Trebuchet MS"/>
              <a:sym typeface="Trebuchet MS"/>
            </a:endParaRPr>
          </a:p>
        </p:txBody>
      </p:sp>
      <p:pic>
        <p:nvPicPr>
          <p:cNvPr id="2" name="Imagen 1"/>
          <p:cNvPicPr>
            <a:picLocks noChangeAspect="1"/>
          </p:cNvPicPr>
          <p:nvPr/>
        </p:nvPicPr>
        <p:blipFill>
          <a:blip r:embed="rId5"/>
          <a:stretch>
            <a:fillRect/>
          </a:stretch>
        </p:blipFill>
        <p:spPr>
          <a:xfrm>
            <a:off x="5776714" y="-597"/>
            <a:ext cx="6407451" cy="685859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38"/>
        <p:cNvGrpSpPr/>
        <p:nvPr/>
      </p:nvGrpSpPr>
      <p:grpSpPr>
        <a:xfrm>
          <a:off x="0" y="0"/>
          <a:ext cx="0" cy="0"/>
          <a:chOff x="0" y="0"/>
          <a:chExt cx="0" cy="0"/>
        </a:xfrm>
      </p:grpSpPr>
      <p:pic>
        <p:nvPicPr>
          <p:cNvPr id="139" name="Google Shape;139;p8"/>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40" name="Google Shape;140;p8"/>
          <p:cNvSpPr txBox="1">
            <a:spLocks noGrp="1"/>
          </p:cNvSpPr>
          <p:nvPr>
            <p:ph type="title"/>
          </p:nvPr>
        </p:nvSpPr>
        <p:spPr>
          <a:xfrm>
            <a:off x="534923" y="365251"/>
            <a:ext cx="3537585" cy="69596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a:t>Justificación</a:t>
            </a:r>
            <a:endParaRPr sz="4400"/>
          </a:p>
        </p:txBody>
      </p:sp>
      <p:sp>
        <p:nvSpPr>
          <p:cNvPr id="141" name="Google Shape;141;p8"/>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8"/>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43" name="Google Shape;143;p8"/>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8"/>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45" name="Google Shape;145;p8"/>
          <p:cNvSpPr txBox="1"/>
          <p:nvPr/>
        </p:nvSpPr>
        <p:spPr>
          <a:xfrm>
            <a:off x="451104" y="1690877"/>
            <a:ext cx="11175365" cy="2998257"/>
          </a:xfrm>
          <a:prstGeom prst="rect">
            <a:avLst/>
          </a:prstGeom>
          <a:noFill/>
          <a:ln>
            <a:noFill/>
          </a:ln>
        </p:spPr>
        <p:txBody>
          <a:bodyPr spcFirstLastPara="1" wrap="square" lIns="0" tIns="12700" rIns="0" bIns="0" anchor="t" anchorCtr="0">
            <a:spAutoFit/>
          </a:bodyPr>
          <a:lstStyle/>
          <a:p>
            <a:pPr marL="298450" marR="48260" lvl="0" indent="-285750" algn="l" rtl="0">
              <a:lnSpc>
                <a:spcPct val="100000"/>
              </a:lnSpc>
              <a:spcBef>
                <a:spcPts val="0"/>
              </a:spcBef>
              <a:spcAft>
                <a:spcPts val="0"/>
              </a:spcAft>
              <a:buClr>
                <a:schemeClr val="dk1"/>
              </a:buClr>
              <a:buSzPts val="1800"/>
              <a:buFont typeface="Arial"/>
              <a:buChar char="•"/>
            </a:pPr>
            <a:endParaRPr lang="es-CO" sz="1600" dirty="0" smtClean="0">
              <a:solidFill>
                <a:schemeClr val="dk1"/>
              </a:solidFill>
              <a:latin typeface="Trebuchet MS"/>
              <a:ea typeface="Trebuchet MS"/>
              <a:cs typeface="Trebuchet MS"/>
              <a:sym typeface="Trebuchet MS"/>
            </a:endParaRPr>
          </a:p>
          <a:p>
            <a:pPr marL="298450" marR="48260" lvl="0" indent="-285750" algn="l" rtl="0">
              <a:lnSpc>
                <a:spcPct val="100000"/>
              </a:lnSpc>
              <a:spcBef>
                <a:spcPts val="0"/>
              </a:spcBef>
              <a:spcAft>
                <a:spcPts val="0"/>
              </a:spcAft>
              <a:buClr>
                <a:schemeClr val="dk1"/>
              </a:buClr>
              <a:buSzPts val="1800"/>
              <a:buFont typeface="Arial"/>
              <a:buChar char="•"/>
            </a:pPr>
            <a:r>
              <a:rPr lang="es-CO" sz="1600" dirty="0">
                <a:solidFill>
                  <a:schemeClr val="dk1"/>
                </a:solidFill>
                <a:latin typeface="Trebuchet MS"/>
                <a:ea typeface="Trebuchet MS"/>
                <a:cs typeface="Trebuchet MS"/>
                <a:sym typeface="Trebuchet MS"/>
              </a:rPr>
              <a:t>La implementación de TECH ELECTRONICS, en los procesos internos de FAPROLTEX pretende que  sirva como herramienta software de apoyo al seguimiento  y desenvolvimiento de los procesos de ventas, producción y almacenamiento de la Empresa FAPROLTEX</a:t>
            </a:r>
            <a:endParaRPr sz="1600" dirty="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Clr>
                <a:schemeClr val="dk1"/>
              </a:buClr>
              <a:buSzPts val="1800"/>
              <a:buFont typeface="Arial"/>
              <a:buNone/>
            </a:pPr>
            <a:endParaRPr sz="1600" dirty="0">
              <a:solidFill>
                <a:schemeClr val="dk1"/>
              </a:solidFill>
              <a:latin typeface="Trebuchet MS"/>
              <a:ea typeface="Trebuchet MS"/>
              <a:cs typeface="Trebuchet MS"/>
              <a:sym typeface="Trebuchet MS"/>
            </a:endParaRPr>
          </a:p>
          <a:p>
            <a:pPr marL="298450" marR="123825" lvl="0" indent="-285750" algn="l" rtl="0">
              <a:lnSpc>
                <a:spcPct val="100000"/>
              </a:lnSpc>
              <a:spcBef>
                <a:spcPts val="0"/>
              </a:spcBef>
              <a:spcAft>
                <a:spcPts val="0"/>
              </a:spcAft>
              <a:buClr>
                <a:schemeClr val="dk1"/>
              </a:buClr>
              <a:buSzPts val="1800"/>
              <a:buFont typeface="Arial"/>
              <a:buChar char="•"/>
            </a:pPr>
            <a:endParaRPr lang="es-CO" sz="1600" dirty="0">
              <a:solidFill>
                <a:schemeClr val="dk1"/>
              </a:solidFill>
              <a:latin typeface="Trebuchet MS"/>
              <a:ea typeface="Trebuchet MS"/>
              <a:cs typeface="Trebuchet MS"/>
              <a:sym typeface="Trebuchet MS"/>
            </a:endParaRPr>
          </a:p>
          <a:p>
            <a:pPr marL="298450" marR="123825" lvl="0" indent="-285750" algn="l" rtl="0">
              <a:lnSpc>
                <a:spcPct val="100000"/>
              </a:lnSpc>
              <a:spcBef>
                <a:spcPts val="0"/>
              </a:spcBef>
              <a:spcAft>
                <a:spcPts val="0"/>
              </a:spcAft>
              <a:buClr>
                <a:schemeClr val="dk1"/>
              </a:buClr>
              <a:buSzPts val="1800"/>
              <a:buFont typeface="Arial"/>
              <a:buChar char="•"/>
            </a:pPr>
            <a:r>
              <a:rPr lang="es-CO" sz="1600" dirty="0">
                <a:solidFill>
                  <a:schemeClr val="dk1"/>
                </a:solidFill>
                <a:latin typeface="Trebuchet MS"/>
                <a:ea typeface="Trebuchet MS"/>
                <a:cs typeface="Trebuchet MS"/>
                <a:sym typeface="Trebuchet MS"/>
              </a:rPr>
              <a:t>La importancia del Sistema: Permitirá la gestión de los vendedores, coordinadores, clientes y gerencia administrativa como usuarios de FAPROLTEX en la interacción con un entorno en cada unos de sus procesos. En un modulo denominado ventas o CRM los clientes y vendedores podrán realizar consultas en tiempo real, como a su vez tiempos de entrega y acuerdos en cuanto a precio y demás en menores tiempos.</a:t>
            </a:r>
            <a:endParaRPr sz="1600" dirty="0">
              <a:solidFill>
                <a:schemeClr val="dk1"/>
              </a:solidFill>
              <a:latin typeface="Trebuchet MS"/>
              <a:ea typeface="Trebuchet MS"/>
              <a:cs typeface="Trebuchet MS"/>
              <a:sym typeface="Trebuchet MS"/>
            </a:endParaRPr>
          </a:p>
          <a:p>
            <a:pPr marL="298450" marR="123825" lvl="0" indent="-171450" algn="l" rtl="0">
              <a:lnSpc>
                <a:spcPct val="100000"/>
              </a:lnSpc>
              <a:spcBef>
                <a:spcPts val="0"/>
              </a:spcBef>
              <a:spcAft>
                <a:spcPts val="0"/>
              </a:spcAft>
              <a:buClr>
                <a:schemeClr val="dk1"/>
              </a:buClr>
              <a:buSzPts val="1800"/>
              <a:buFont typeface="Arial"/>
              <a:buNone/>
            </a:pPr>
            <a:endParaRPr sz="1800" dirty="0">
              <a:solidFill>
                <a:schemeClr val="dk1"/>
              </a:solidFill>
              <a:latin typeface="Trebuchet MS"/>
              <a:ea typeface="Trebuchet MS"/>
              <a:cs typeface="Trebuchet MS"/>
              <a:sym typeface="Trebuchet MS"/>
            </a:endParaRPr>
          </a:p>
          <a:p>
            <a:pPr marL="298450" marR="123825" lvl="0" indent="-184150" algn="l" rtl="0">
              <a:lnSpc>
                <a:spcPct val="100000"/>
              </a:lnSpc>
              <a:spcBef>
                <a:spcPts val="0"/>
              </a:spcBef>
              <a:spcAft>
                <a:spcPts val="0"/>
              </a:spcAft>
              <a:buClr>
                <a:schemeClr val="dk1"/>
              </a:buClr>
              <a:buSzPts val="1600"/>
              <a:buFont typeface="Arial"/>
              <a:buNone/>
            </a:pPr>
            <a:endParaRPr sz="1600" dirty="0">
              <a:solidFill>
                <a:schemeClr val="dk1"/>
              </a:solidFill>
              <a:latin typeface="Trebuchet MS"/>
              <a:ea typeface="Trebuchet MS"/>
              <a:cs typeface="Trebuchet MS"/>
              <a:sym typeface="Trebuchet MS"/>
            </a:endParaRPr>
          </a:p>
        </p:txBody>
      </p:sp>
      <p:pic>
        <p:nvPicPr>
          <p:cNvPr id="146" name="Google Shape;146;p8"/>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47" name="Google Shape;147;p8"/>
          <p:cNvPicPr preferRelativeResize="0"/>
          <p:nvPr/>
        </p:nvPicPr>
        <p:blipFill rotWithShape="1">
          <a:blip r:embed="rId5">
            <a:alphaModFix/>
          </a:blip>
          <a:srcRect/>
          <a:stretch/>
        </p:blipFill>
        <p:spPr>
          <a:xfrm>
            <a:off x="9809243" y="508634"/>
            <a:ext cx="1080135" cy="541909"/>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pic>
        <p:nvPicPr>
          <p:cNvPr id="165" name="Google Shape;165;p10"/>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66" name="Google Shape;166;p10"/>
          <p:cNvSpPr txBox="1">
            <a:spLocks noGrp="1"/>
          </p:cNvSpPr>
          <p:nvPr>
            <p:ph type="title"/>
          </p:nvPr>
        </p:nvSpPr>
        <p:spPr>
          <a:xfrm>
            <a:off x="534923" y="365251"/>
            <a:ext cx="2186305" cy="69596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a:t>Alcance</a:t>
            </a:r>
            <a:endParaRPr sz="4400"/>
          </a:p>
        </p:txBody>
      </p:sp>
      <p:sp>
        <p:nvSpPr>
          <p:cNvPr id="167" name="Google Shape;167;p10"/>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0"/>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69" name="Google Shape;169;p10"/>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0"/>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71" name="Google Shape;171;p10"/>
          <p:cNvSpPr txBox="1"/>
          <p:nvPr/>
        </p:nvSpPr>
        <p:spPr>
          <a:xfrm>
            <a:off x="451104" y="1690877"/>
            <a:ext cx="11095355" cy="4290918"/>
          </a:xfrm>
          <a:prstGeom prst="rect">
            <a:avLst/>
          </a:prstGeom>
          <a:noFill/>
          <a:ln>
            <a:noFill/>
          </a:ln>
        </p:spPr>
        <p:txBody>
          <a:bodyPr spcFirstLastPara="1" wrap="square" lIns="0" tIns="12700" rIns="0" bIns="0" anchor="t" anchorCtr="0">
            <a:spAutoFit/>
          </a:bodyPr>
          <a:lstStyle/>
          <a:p>
            <a:pPr lvl="0"/>
            <a:endParaRPr lang="es-ES" sz="1800" dirty="0">
              <a:solidFill>
                <a:schemeClr val="dk1"/>
              </a:solidFill>
              <a:latin typeface="Calibri"/>
              <a:ea typeface="Calibri"/>
              <a:cs typeface="Calibri"/>
              <a:sym typeface="Calibri"/>
            </a:endParaRPr>
          </a:p>
          <a:p>
            <a:pPr lvl="0"/>
            <a:r>
              <a:rPr lang="es-ES" sz="1200" dirty="0">
                <a:solidFill>
                  <a:schemeClr val="dk1"/>
                </a:solidFill>
                <a:latin typeface="Trebuchet MS"/>
                <a:ea typeface="Trebuchet MS"/>
                <a:cs typeface="Trebuchet MS"/>
                <a:sym typeface="Calibri"/>
              </a:rPr>
              <a:t>El proyecto de software se encuentra dirigido a una empresa de caucho e incluirá diversas funcionalidades para optimizar sus procesos y mejorar su competencia en el mercado. A continuación, se presentan algunas posibles características que podrían incluirse en este tipo de proyecto.</a:t>
            </a:r>
          </a:p>
          <a:p>
            <a:pPr lvl="0"/>
            <a:endParaRPr lang="es-ES" sz="1200" dirty="0">
              <a:solidFill>
                <a:schemeClr val="dk1"/>
              </a:solidFill>
              <a:latin typeface="Trebuchet MS"/>
              <a:ea typeface="Trebuchet MS"/>
              <a:cs typeface="Trebuchet MS"/>
              <a:sym typeface="Calibri"/>
            </a:endParaRPr>
          </a:p>
          <a:p>
            <a:pPr lvl="0"/>
            <a:r>
              <a:rPr lang="es-ES" sz="1200" b="1" dirty="0">
                <a:solidFill>
                  <a:schemeClr val="dk1"/>
                </a:solidFill>
                <a:latin typeface="Trebuchet MS"/>
                <a:ea typeface="Trebuchet MS"/>
                <a:cs typeface="Trebuchet MS"/>
                <a:sym typeface="Calibri"/>
              </a:rPr>
              <a:t>Módulo de Clientes:</a:t>
            </a:r>
          </a:p>
          <a:p>
            <a:pPr lvl="0"/>
            <a:endParaRPr lang="es-ES" sz="1200" dirty="0">
              <a:solidFill>
                <a:schemeClr val="dk1"/>
              </a:solidFill>
              <a:latin typeface="Trebuchet MS"/>
              <a:ea typeface="Trebuchet MS"/>
              <a:cs typeface="Trebuchet MS"/>
              <a:sym typeface="Calibri"/>
            </a:endParaRPr>
          </a:p>
          <a:p>
            <a:pPr lvl="0"/>
            <a:r>
              <a:rPr lang="es-ES" sz="1200" dirty="0">
                <a:solidFill>
                  <a:schemeClr val="dk1"/>
                </a:solidFill>
                <a:latin typeface="Trebuchet MS"/>
                <a:ea typeface="Trebuchet MS"/>
                <a:cs typeface="Trebuchet MS"/>
                <a:sym typeface="Calibri"/>
              </a:rPr>
              <a:t>El módulo de clientes permitirá a la empresa de caucho gestionar de manera eficiente su base de clientes. Se podrán registrar nuevos clientes, almacenando información vital como nombre, dirección y detalles de contacto.</a:t>
            </a:r>
          </a:p>
          <a:p>
            <a:pPr lvl="0"/>
            <a:r>
              <a:rPr lang="es-ES" sz="1200" dirty="0">
                <a:solidFill>
                  <a:schemeClr val="dk1"/>
                </a:solidFill>
                <a:latin typeface="Trebuchet MS"/>
                <a:ea typeface="Trebuchet MS"/>
                <a:cs typeface="Trebuchet MS"/>
                <a:sym typeface="Calibri"/>
              </a:rPr>
              <a:t>Se incorporarán funciones para gestionar cuentas de usuario, lo que facilitará a los clientes acceder a sus perfiles, actualizar datos personales y revisar su historial de compras.</a:t>
            </a:r>
          </a:p>
          <a:p>
            <a:pPr lvl="0"/>
            <a:r>
              <a:rPr lang="es-ES" sz="1200" dirty="0">
                <a:solidFill>
                  <a:schemeClr val="dk1"/>
                </a:solidFill>
                <a:latin typeface="Trebuchet MS"/>
                <a:ea typeface="Trebuchet MS"/>
                <a:cs typeface="Trebuchet MS"/>
                <a:sym typeface="Calibri"/>
              </a:rPr>
              <a:t>La interacción y comunicación con los clientes se optimizará, brindando opciones para mantenerlos informados sobre nuevos productos, ofertas especiales y actualizaciones relevantes.</a:t>
            </a:r>
          </a:p>
          <a:p>
            <a:pPr lvl="0"/>
            <a:endParaRPr lang="es-ES" sz="1200" dirty="0">
              <a:solidFill>
                <a:schemeClr val="dk1"/>
              </a:solidFill>
              <a:latin typeface="Trebuchet MS"/>
              <a:ea typeface="Trebuchet MS"/>
              <a:cs typeface="Trebuchet MS"/>
              <a:sym typeface="Calibri"/>
            </a:endParaRPr>
          </a:p>
          <a:p>
            <a:pPr lvl="0"/>
            <a:endParaRPr lang="es-ES" sz="1200" dirty="0">
              <a:solidFill>
                <a:schemeClr val="dk1"/>
              </a:solidFill>
              <a:latin typeface="Trebuchet MS"/>
              <a:ea typeface="Trebuchet MS"/>
              <a:cs typeface="Trebuchet MS"/>
              <a:sym typeface="Calibri"/>
            </a:endParaRPr>
          </a:p>
          <a:p>
            <a:r>
              <a:rPr lang="es-ES" sz="1200" b="1" dirty="0"/>
              <a:t>Módulo de Productos:</a:t>
            </a:r>
            <a:endParaRPr lang="es-ES" sz="1200" dirty="0"/>
          </a:p>
          <a:p>
            <a:pPr lvl="1"/>
            <a:r>
              <a:rPr lang="es-ES" sz="1200" dirty="0"/>
              <a:t>El módulo de productos permitirá a la empresa mostrar su catálogo de productos de caucho de manera atractiva y organizada.</a:t>
            </a:r>
          </a:p>
          <a:p>
            <a:pPr lvl="1"/>
            <a:r>
              <a:rPr lang="es-ES" sz="1200" dirty="0"/>
              <a:t>Se incluirán características como nombre del producto, descripción, precio, categoría y disponibilidad en inventario, con énfasis en productos relacionados con la industria del caucho.</a:t>
            </a:r>
          </a:p>
          <a:p>
            <a:pPr lvl="1"/>
            <a:r>
              <a:rPr lang="es-ES" sz="1200" dirty="0"/>
              <a:t>Funciones de búsqueda y filtrado garantizarán que los usuarios encuentren fácilmente los productos que necesitan, y se podrán agregar imágenes para mejorar la presentación visual y proporcionar información detallada sobre cada producto.</a:t>
            </a:r>
          </a:p>
          <a:p>
            <a:pPr lvl="0"/>
            <a:endParaRPr sz="1600" dirty="0">
              <a:solidFill>
                <a:schemeClr val="dk1"/>
              </a:solidFill>
              <a:latin typeface="Trebuchet MS"/>
              <a:ea typeface="Trebuchet MS"/>
              <a:cs typeface="Trebuchet MS"/>
              <a:sym typeface="Calibri"/>
            </a:endParaRPr>
          </a:p>
          <a:p>
            <a:pPr lvl="0"/>
            <a:endParaRPr lang="es-CO" sz="1600" dirty="0">
              <a:solidFill>
                <a:schemeClr val="dk1"/>
              </a:solidFill>
              <a:latin typeface="Trebuchet MS"/>
              <a:ea typeface="Trebuchet MS"/>
              <a:cs typeface="Trebuchet MS"/>
              <a:sym typeface="Calibri"/>
            </a:endParaRPr>
          </a:p>
        </p:txBody>
      </p:sp>
      <p:pic>
        <p:nvPicPr>
          <p:cNvPr id="172" name="Google Shape;172;p10"/>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73" name="Google Shape;173;p10"/>
          <p:cNvPicPr preferRelativeResize="0"/>
          <p:nvPr/>
        </p:nvPicPr>
        <p:blipFill rotWithShape="1">
          <a:blip r:embed="rId5">
            <a:alphaModFix/>
          </a:blip>
          <a:srcRect/>
          <a:stretch/>
        </p:blipFill>
        <p:spPr>
          <a:xfrm>
            <a:off x="9809243" y="508634"/>
            <a:ext cx="1080135" cy="54190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pic>
        <p:nvPicPr>
          <p:cNvPr id="165" name="Google Shape;165;p10"/>
          <p:cNvPicPr preferRelativeResize="0"/>
          <p:nvPr/>
        </p:nvPicPr>
        <p:blipFill rotWithShape="1">
          <a:blip r:embed="rId3">
            <a:alphaModFix/>
          </a:blip>
          <a:srcRect/>
          <a:stretch/>
        </p:blipFill>
        <p:spPr>
          <a:xfrm>
            <a:off x="0" y="0"/>
            <a:ext cx="12191999" cy="1459440"/>
          </a:xfrm>
          <a:prstGeom prst="rect">
            <a:avLst/>
          </a:prstGeom>
          <a:noFill/>
          <a:ln>
            <a:noFill/>
          </a:ln>
        </p:spPr>
      </p:pic>
      <p:sp>
        <p:nvSpPr>
          <p:cNvPr id="166" name="Google Shape;166;p10"/>
          <p:cNvSpPr txBox="1">
            <a:spLocks noGrp="1"/>
          </p:cNvSpPr>
          <p:nvPr>
            <p:ph type="title"/>
          </p:nvPr>
        </p:nvSpPr>
        <p:spPr>
          <a:xfrm>
            <a:off x="534923" y="365251"/>
            <a:ext cx="2186305" cy="69596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CO" sz="4400"/>
              <a:t>Alcance</a:t>
            </a:r>
            <a:endParaRPr sz="4400"/>
          </a:p>
        </p:txBody>
      </p:sp>
      <p:sp>
        <p:nvSpPr>
          <p:cNvPr id="167" name="Google Shape;167;p10"/>
          <p:cNvSpPr/>
          <p:nvPr/>
        </p:nvSpPr>
        <p:spPr>
          <a:xfrm>
            <a:off x="8694801" y="508634"/>
            <a:ext cx="1080135" cy="540385"/>
          </a:xfrm>
          <a:custGeom>
            <a:avLst/>
            <a:gdLst/>
            <a:ahLst/>
            <a:cxnLst/>
            <a:rect l="l" t="t" r="r" b="b"/>
            <a:pathLst>
              <a:path w="1080134" h="540385" extrusionOk="0">
                <a:moveTo>
                  <a:pt x="0" y="540258"/>
                </a:moveTo>
                <a:lnTo>
                  <a:pt x="1079753" y="540258"/>
                </a:lnTo>
                <a:lnTo>
                  <a:pt x="1079753"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0"/>
          <p:cNvSpPr txBox="1"/>
          <p:nvPr/>
        </p:nvSpPr>
        <p:spPr>
          <a:xfrm>
            <a:off x="8843264" y="512063"/>
            <a:ext cx="786130" cy="513715"/>
          </a:xfrm>
          <a:prstGeom prst="rect">
            <a:avLst/>
          </a:prstGeom>
          <a:noFill/>
          <a:ln>
            <a:noFill/>
          </a:ln>
        </p:spPr>
        <p:txBody>
          <a:bodyPr spcFirstLastPara="1" wrap="square" lIns="0" tIns="12700" rIns="0" bIns="0" anchor="t" anchorCtr="0">
            <a:spAutoFit/>
          </a:bodyPr>
          <a:lstStyle/>
          <a:p>
            <a:pPr marL="12700" marR="5080" lvl="0" indent="15240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Sistema</a:t>
            </a:r>
            <a:endParaRPr sz="1600">
              <a:solidFill>
                <a:schemeClr val="dk1"/>
              </a:solidFill>
              <a:latin typeface="Trebuchet MS"/>
              <a:ea typeface="Trebuchet MS"/>
              <a:cs typeface="Trebuchet MS"/>
              <a:sym typeface="Trebuchet MS"/>
            </a:endParaRPr>
          </a:p>
        </p:txBody>
      </p:sp>
      <p:sp>
        <p:nvSpPr>
          <p:cNvPr id="169" name="Google Shape;169;p10"/>
          <p:cNvSpPr/>
          <p:nvPr/>
        </p:nvSpPr>
        <p:spPr>
          <a:xfrm>
            <a:off x="9775317" y="510158"/>
            <a:ext cx="1080770" cy="540385"/>
          </a:xfrm>
          <a:custGeom>
            <a:avLst/>
            <a:gdLst/>
            <a:ahLst/>
            <a:cxnLst/>
            <a:rect l="l" t="t" r="r" b="b"/>
            <a:pathLst>
              <a:path w="1080770" h="540385" extrusionOk="0">
                <a:moveTo>
                  <a:pt x="0" y="540258"/>
                </a:moveTo>
                <a:lnTo>
                  <a:pt x="1080516" y="540258"/>
                </a:lnTo>
                <a:lnTo>
                  <a:pt x="1080516" y="0"/>
                </a:lnTo>
                <a:lnTo>
                  <a:pt x="0" y="0"/>
                </a:lnTo>
                <a:lnTo>
                  <a:pt x="0" y="540258"/>
                </a:lnTo>
                <a:close/>
              </a:path>
            </a:pathLst>
          </a:custGeom>
          <a:noFill/>
          <a:ln w="95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0"/>
          <p:cNvSpPr txBox="1"/>
          <p:nvPr/>
        </p:nvSpPr>
        <p:spPr>
          <a:xfrm>
            <a:off x="9886695" y="513842"/>
            <a:ext cx="861060" cy="513715"/>
          </a:xfrm>
          <a:prstGeom prst="rect">
            <a:avLst/>
          </a:prstGeom>
          <a:noFill/>
          <a:ln>
            <a:noFill/>
          </a:ln>
        </p:spPr>
        <p:txBody>
          <a:bodyPr spcFirstLastPara="1" wrap="square" lIns="0" tIns="12700" rIns="0" bIns="0" anchor="t" anchorCtr="0">
            <a:spAutoFit/>
          </a:bodyPr>
          <a:lstStyle/>
          <a:p>
            <a:pPr marL="12700" marR="5080" lvl="0" indent="189230" algn="l" rtl="0">
              <a:lnSpc>
                <a:spcPct val="100000"/>
              </a:lnSpc>
              <a:spcBef>
                <a:spcPts val="0"/>
              </a:spcBef>
              <a:spcAft>
                <a:spcPts val="0"/>
              </a:spcAft>
              <a:buNone/>
            </a:pPr>
            <a:r>
              <a:rPr lang="es-CO" sz="1600">
                <a:solidFill>
                  <a:srgbClr val="FFFFFF"/>
                </a:solidFill>
                <a:latin typeface="Trebuchet MS"/>
                <a:ea typeface="Trebuchet MS"/>
                <a:cs typeface="Trebuchet MS"/>
                <a:sym typeface="Trebuchet MS"/>
              </a:rPr>
              <a:t>Logo  Empresa</a:t>
            </a:r>
            <a:endParaRPr sz="1600">
              <a:solidFill>
                <a:schemeClr val="dk1"/>
              </a:solidFill>
              <a:latin typeface="Trebuchet MS"/>
              <a:ea typeface="Trebuchet MS"/>
              <a:cs typeface="Trebuchet MS"/>
              <a:sym typeface="Trebuchet MS"/>
            </a:endParaRPr>
          </a:p>
        </p:txBody>
      </p:sp>
      <p:sp>
        <p:nvSpPr>
          <p:cNvPr id="171" name="Google Shape;171;p10"/>
          <p:cNvSpPr txBox="1"/>
          <p:nvPr/>
        </p:nvSpPr>
        <p:spPr>
          <a:xfrm>
            <a:off x="290946" y="1690877"/>
            <a:ext cx="11255514" cy="4075475"/>
          </a:xfrm>
          <a:prstGeom prst="rect">
            <a:avLst/>
          </a:prstGeom>
          <a:noFill/>
          <a:ln>
            <a:noFill/>
          </a:ln>
        </p:spPr>
        <p:txBody>
          <a:bodyPr spcFirstLastPara="1" wrap="square" lIns="0" tIns="12700" rIns="0" bIns="0" anchor="t" anchorCtr="0">
            <a:spAutoFit/>
          </a:bodyPr>
          <a:lstStyle/>
          <a:p>
            <a:r>
              <a:rPr lang="es-ES" b="1" dirty="0"/>
              <a:t>Módulo de Inventario:</a:t>
            </a:r>
            <a:endParaRPr lang="es-ES" dirty="0"/>
          </a:p>
          <a:p>
            <a:r>
              <a:rPr lang="es-ES" dirty="0"/>
              <a:t>El módulo de inventario supervisará en tiempo real los niveles de existencias de productos de caucho. Alertará sobre posibles escaseces o excedentes para asegurar una gestión eficiente del inventario.</a:t>
            </a:r>
          </a:p>
          <a:p>
            <a:r>
              <a:rPr lang="es-ES" dirty="0"/>
              <a:t>La integración con el módulo de ventas garantizará una actualización automática de las existencias después de cada transacción, evitando así problemas de stock y optimizando la cadena de suministro</a:t>
            </a:r>
            <a:r>
              <a:rPr lang="es-ES" dirty="0" smtClean="0"/>
              <a:t>.</a:t>
            </a:r>
          </a:p>
          <a:p>
            <a:endParaRPr lang="es-ES" dirty="0"/>
          </a:p>
          <a:p>
            <a:r>
              <a:rPr lang="es-ES" b="1" dirty="0"/>
              <a:t>Módulo de Ventas:</a:t>
            </a:r>
            <a:endParaRPr lang="es-ES" dirty="0"/>
          </a:p>
          <a:p>
            <a:r>
              <a:rPr lang="es-ES" dirty="0"/>
              <a:t>Este módulo, el corazón de la plataforma, permitirá a los clientes realizar pedidos de productos de caucho de manera rápida y sencilla.</a:t>
            </a:r>
          </a:p>
          <a:p>
            <a:r>
              <a:rPr lang="es-ES" dirty="0"/>
              <a:t>Funciones como agregar productos al carrito, procesar pagos de manera segura y generar confirmaciones de pedidos agilizarán el proceso de compra.</a:t>
            </a:r>
          </a:p>
          <a:p>
            <a:r>
              <a:rPr lang="es-ES" dirty="0"/>
              <a:t>El historial de compras de los clientes se registrará para proporcionar una experiencia personalizada y facilitar futuras transacciones.</a:t>
            </a:r>
          </a:p>
          <a:p>
            <a:endParaRPr lang="es-ES" dirty="0" smtClean="0"/>
          </a:p>
          <a:p>
            <a:r>
              <a:rPr lang="es-ES" b="1" dirty="0"/>
              <a:t>Módulo de Facturación:</a:t>
            </a:r>
            <a:endParaRPr lang="es-ES" dirty="0"/>
          </a:p>
          <a:p>
            <a:r>
              <a:rPr lang="es-ES" dirty="0"/>
              <a:t>El módulo de facturación se encargará de generar facturas detalladas automáticamente una vez se confirme una venta de productos de caucho.</a:t>
            </a:r>
          </a:p>
          <a:p>
            <a:r>
              <a:rPr lang="es-ES" dirty="0"/>
              <a:t>Se enviarán facturas al cliente por correo electrónico o se podrán descargar desde la plataforma, incluyendo detalles del pedido, precios, impuestos y opciones de pago, proporcionando una documentación clara y precisa.</a:t>
            </a:r>
          </a:p>
          <a:p>
            <a:endParaRPr lang="es-ES" dirty="0"/>
          </a:p>
          <a:p>
            <a:pPr lvl="0"/>
            <a:endParaRPr sz="1200" dirty="0">
              <a:solidFill>
                <a:schemeClr val="dk1"/>
              </a:solidFill>
              <a:latin typeface="Trebuchet MS"/>
              <a:ea typeface="Trebuchet MS"/>
              <a:cs typeface="Trebuchet MS"/>
              <a:sym typeface="Calibri"/>
            </a:endParaRPr>
          </a:p>
        </p:txBody>
      </p:sp>
      <p:pic>
        <p:nvPicPr>
          <p:cNvPr id="172" name="Google Shape;172;p10"/>
          <p:cNvPicPr preferRelativeResize="0"/>
          <p:nvPr/>
        </p:nvPicPr>
        <p:blipFill rotWithShape="1">
          <a:blip r:embed="rId4">
            <a:alphaModFix/>
          </a:blip>
          <a:srcRect/>
          <a:stretch/>
        </p:blipFill>
        <p:spPr>
          <a:xfrm>
            <a:off x="8694166" y="513842"/>
            <a:ext cx="1080770" cy="535177"/>
          </a:xfrm>
          <a:prstGeom prst="rect">
            <a:avLst/>
          </a:prstGeom>
          <a:noFill/>
          <a:ln>
            <a:noFill/>
          </a:ln>
        </p:spPr>
      </p:pic>
      <p:pic>
        <p:nvPicPr>
          <p:cNvPr id="173" name="Google Shape;173;p10"/>
          <p:cNvPicPr preferRelativeResize="0"/>
          <p:nvPr/>
        </p:nvPicPr>
        <p:blipFill rotWithShape="1">
          <a:blip r:embed="rId5">
            <a:alphaModFix/>
          </a:blip>
          <a:srcRect/>
          <a:stretch/>
        </p:blipFill>
        <p:spPr>
          <a:xfrm>
            <a:off x="9809243" y="508634"/>
            <a:ext cx="1080135" cy="541909"/>
          </a:xfrm>
          <a:prstGeom prst="rect">
            <a:avLst/>
          </a:prstGeom>
          <a:noFill/>
          <a:ln>
            <a:noFill/>
          </a:ln>
        </p:spPr>
      </p:pic>
    </p:spTree>
    <p:extLst>
      <p:ext uri="{BB962C8B-B14F-4D97-AF65-F5344CB8AC3E}">
        <p14:creationId xmlns:p14="http://schemas.microsoft.com/office/powerpoint/2010/main" val="946909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1648</TotalTime>
  <Words>1491</Words>
  <Application>Microsoft Office PowerPoint</Application>
  <PresentationFormat>Panorámica</PresentationFormat>
  <Paragraphs>191</Paragraphs>
  <Slides>28</Slides>
  <Notes>28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Calibri</vt:lpstr>
      <vt:lpstr>Times New Roman</vt:lpstr>
      <vt:lpstr>Trebuchet MS</vt:lpstr>
      <vt:lpstr>Wingdings</vt:lpstr>
      <vt:lpstr>Office Theme</vt:lpstr>
      <vt:lpstr>TECH ELECTRONICS</vt:lpstr>
      <vt:lpstr>     TECH    ELECTRONICS</vt:lpstr>
      <vt:lpstr>Introducción</vt:lpstr>
      <vt:lpstr>TECH ELECTRONICS</vt:lpstr>
      <vt:lpstr>Problema</vt:lpstr>
      <vt:lpstr>Objetivo General</vt:lpstr>
      <vt:lpstr>Justificación</vt:lpstr>
      <vt:lpstr>Alcance</vt:lpstr>
      <vt:lpstr>Alcance</vt:lpstr>
      <vt:lpstr>Delimitación</vt:lpstr>
      <vt:lpstr>MER</vt:lpstr>
      <vt:lpstr>Diagrama de despliegue</vt:lpstr>
      <vt:lpstr>Balsamiq</vt:lpstr>
      <vt:lpstr>Sketch</vt:lpstr>
      <vt:lpstr>Creación base de datos</vt:lpstr>
      <vt:lpstr>Creación de tablas</vt:lpstr>
      <vt:lpstr> Sentencias DDL(SQL)</vt:lpstr>
      <vt:lpstr> Sentencias DDL(SQL)  Contraseña encriptada</vt:lpstr>
      <vt:lpstr>CRUD Registrar</vt:lpstr>
      <vt:lpstr>Presentación de PowerPoint</vt:lpstr>
      <vt:lpstr>Presentación de PowerPoint</vt:lpstr>
      <vt:lpstr>Relacional</vt:lpstr>
      <vt:lpstr>Diccionario de datos</vt:lpstr>
      <vt:lpstr>Diccionario de datos</vt:lpstr>
      <vt:lpstr>Diccionario de datos</vt:lpstr>
      <vt:lpstr>Repositorio </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ELECTRONICS</dc:title>
  <dc:creator>Jorge Enrique Pedraza Sanchez</dc:creator>
  <cp:lastModifiedBy>EDX91</cp:lastModifiedBy>
  <cp:revision>28</cp:revision>
  <dcterms:created xsi:type="dcterms:W3CDTF">2023-02-24T23:55:51Z</dcterms:created>
  <dcterms:modified xsi:type="dcterms:W3CDTF">2023-12-06T01:31:48Z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2023-02-05T00:00:00Z</vt:filetime>
  </property>
  <property fmtid="{D5CDD505-2E9C-101B-9397-08002B2CF9AE}" pid="3" name="Creator">
    <vt:lpwstr>Microsoft® PowerPoint® 2019</vt:lpwstr>
  </property>
  <property fmtid="{D5CDD505-2E9C-101B-9397-08002B2CF9AE}" pid="4" name="LastSaved">
    <vt:filetime>2023-02-24T00:00:00Z</vt:filetime>
  </property>
</Properties>
</file>